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8" r:id="rId2"/>
  </p:sldMasterIdLst>
  <p:notesMasterIdLst>
    <p:notesMasterId r:id="rId27"/>
  </p:notesMasterIdLst>
  <p:handoutMasterIdLst>
    <p:handoutMasterId r:id="rId28"/>
  </p:handoutMasterIdLst>
  <p:sldIdLst>
    <p:sldId id="263" r:id="rId3"/>
    <p:sldId id="360" r:id="rId4"/>
    <p:sldId id="264" r:id="rId5"/>
    <p:sldId id="347" r:id="rId6"/>
    <p:sldId id="348" r:id="rId7"/>
    <p:sldId id="265" r:id="rId8"/>
    <p:sldId id="349" r:id="rId9"/>
    <p:sldId id="350" r:id="rId10"/>
    <p:sldId id="351" r:id="rId11"/>
    <p:sldId id="352" r:id="rId12"/>
    <p:sldId id="367" r:id="rId13"/>
    <p:sldId id="353" r:id="rId14"/>
    <p:sldId id="354" r:id="rId15"/>
    <p:sldId id="364" r:id="rId16"/>
    <p:sldId id="355" r:id="rId17"/>
    <p:sldId id="266" r:id="rId18"/>
    <p:sldId id="267" r:id="rId19"/>
    <p:sldId id="268" r:id="rId20"/>
    <p:sldId id="365" r:id="rId21"/>
    <p:sldId id="359" r:id="rId22"/>
    <p:sldId id="366" r:id="rId23"/>
    <p:sldId id="362" r:id="rId24"/>
    <p:sldId id="346" r:id="rId25"/>
    <p:sldId id="357" r:id="rId26"/>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7171"/>
    <a:srgbClr val="FF9797"/>
    <a:srgbClr val="FF695E"/>
    <a:srgbClr val="B6EE57"/>
    <a:srgbClr val="565656"/>
    <a:srgbClr val="A9157E"/>
    <a:srgbClr val="3F97A4"/>
    <a:srgbClr val="FFBEB9"/>
    <a:srgbClr val="2B6F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94" d="100"/>
          <a:sy n="94" d="100"/>
        </p:scale>
        <p:origin x="9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suction_FromNov\velocity%20comparison\ParticleNumInDi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uction_FromNov\velocity%20comparison\pressur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uction_FromNov\vacuum%20vs%20air\paraviewFile_suction%20vs%20gravity\datas\pressur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uction_FromNov\vacuum%20vs%20air\pressur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uction_FromNov\velocity%20comparison\pressure_30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suction_FromNov\vacuum%20vs%20air\pressure_30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suction_FromNov\vacuum%20vs%20air\ParticleNumInDie_suction%20vs%20gravity.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Die</a:t>
            </a:r>
            <a:r>
              <a:rPr lang="ja-JP" altLang="en-US"/>
              <a:t>内部粒子数の推移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4418451669291205"/>
          <c:y val="0.12258321756562879"/>
          <c:w val="0.81739491308729484"/>
          <c:h val="0.73277697454896074"/>
        </c:manualLayout>
      </c:layout>
      <c:scatterChart>
        <c:scatterStyle val="smoothMarker"/>
        <c:varyColors val="0"/>
        <c:ser>
          <c:idx val="0"/>
          <c:order val="0"/>
          <c:tx>
            <c:strRef>
              <c:f>[ParticleNumInDie.xlsx]Sheet1!$C$3</c:f>
              <c:strCache>
                <c:ptCount val="1"/>
                <c:pt idx="0">
                  <c:v>Case - 1 (100[mm/s])</c:v>
                </c:pt>
              </c:strCache>
            </c:strRef>
          </c:tx>
          <c:spPr>
            <a:ln w="19050" cap="rnd">
              <a:solidFill>
                <a:srgbClr val="0070C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[ParticleNumInDie.xlsx]Sheet1!$C$4:$C$123</c:f>
              <c:numCache>
                <c:formatCode>General</c:formatCode>
                <c:ptCount val="120"/>
                <c:pt idx="0">
                  <c:v>0</c:v>
                </c:pt>
                <c:pt idx="1">
                  <c:v>0</c:v>
                </c:pt>
                <c:pt idx="2">
                  <c:v>1506</c:v>
                </c:pt>
                <c:pt idx="3">
                  <c:v>2939</c:v>
                </c:pt>
                <c:pt idx="4">
                  <c:v>4438</c:v>
                </c:pt>
                <c:pt idx="5">
                  <c:v>6011</c:v>
                </c:pt>
                <c:pt idx="6">
                  <c:v>7644</c:v>
                </c:pt>
                <c:pt idx="7">
                  <c:v>9210</c:v>
                </c:pt>
                <c:pt idx="8">
                  <c:v>10810</c:v>
                </c:pt>
                <c:pt idx="9">
                  <c:v>12405</c:v>
                </c:pt>
                <c:pt idx="10">
                  <c:v>13964</c:v>
                </c:pt>
                <c:pt idx="11">
                  <c:v>15546</c:v>
                </c:pt>
                <c:pt idx="12">
                  <c:v>17052</c:v>
                </c:pt>
                <c:pt idx="13">
                  <c:v>18548</c:v>
                </c:pt>
                <c:pt idx="14">
                  <c:v>20018</c:v>
                </c:pt>
                <c:pt idx="15">
                  <c:v>21508</c:v>
                </c:pt>
                <c:pt idx="16">
                  <c:v>22991</c:v>
                </c:pt>
                <c:pt idx="17">
                  <c:v>24443</c:v>
                </c:pt>
                <c:pt idx="18">
                  <c:v>25937</c:v>
                </c:pt>
                <c:pt idx="19">
                  <c:v>27398</c:v>
                </c:pt>
                <c:pt idx="20">
                  <c:v>28837</c:v>
                </c:pt>
                <c:pt idx="21">
                  <c:v>30308</c:v>
                </c:pt>
                <c:pt idx="22">
                  <c:v>31707</c:v>
                </c:pt>
                <c:pt idx="23">
                  <c:v>33163</c:v>
                </c:pt>
                <c:pt idx="24">
                  <c:v>34621</c:v>
                </c:pt>
                <c:pt idx="25">
                  <c:v>36042</c:v>
                </c:pt>
                <c:pt idx="26">
                  <c:v>37478</c:v>
                </c:pt>
                <c:pt idx="27">
                  <c:v>38916</c:v>
                </c:pt>
                <c:pt idx="28">
                  <c:v>40350</c:v>
                </c:pt>
                <c:pt idx="29">
                  <c:v>41782</c:v>
                </c:pt>
                <c:pt idx="30">
                  <c:v>43193</c:v>
                </c:pt>
                <c:pt idx="31">
                  <c:v>44635</c:v>
                </c:pt>
                <c:pt idx="32">
                  <c:v>46064</c:v>
                </c:pt>
                <c:pt idx="33">
                  <c:v>47467</c:v>
                </c:pt>
                <c:pt idx="34">
                  <c:v>48878</c:v>
                </c:pt>
                <c:pt idx="35">
                  <c:v>50277</c:v>
                </c:pt>
                <c:pt idx="36">
                  <c:v>51708</c:v>
                </c:pt>
                <c:pt idx="37">
                  <c:v>53105</c:v>
                </c:pt>
                <c:pt idx="38">
                  <c:v>54478</c:v>
                </c:pt>
                <c:pt idx="39">
                  <c:v>55899</c:v>
                </c:pt>
                <c:pt idx="40">
                  <c:v>57251</c:v>
                </c:pt>
                <c:pt idx="41">
                  <c:v>58600</c:v>
                </c:pt>
                <c:pt idx="42">
                  <c:v>59960</c:v>
                </c:pt>
                <c:pt idx="43">
                  <c:v>61333</c:v>
                </c:pt>
                <c:pt idx="44">
                  <c:v>62704</c:v>
                </c:pt>
                <c:pt idx="45">
                  <c:v>64046</c:v>
                </c:pt>
                <c:pt idx="46">
                  <c:v>65401</c:v>
                </c:pt>
                <c:pt idx="47">
                  <c:v>66737</c:v>
                </c:pt>
                <c:pt idx="48">
                  <c:v>68084</c:v>
                </c:pt>
                <c:pt idx="49">
                  <c:v>69411</c:v>
                </c:pt>
                <c:pt idx="50">
                  <c:v>70728</c:v>
                </c:pt>
                <c:pt idx="51">
                  <c:v>72058</c:v>
                </c:pt>
                <c:pt idx="52">
                  <c:v>73380</c:v>
                </c:pt>
                <c:pt idx="53">
                  <c:v>74706</c:v>
                </c:pt>
                <c:pt idx="54">
                  <c:v>76045</c:v>
                </c:pt>
                <c:pt idx="55">
                  <c:v>77323</c:v>
                </c:pt>
                <c:pt idx="56">
                  <c:v>78637</c:v>
                </c:pt>
                <c:pt idx="57">
                  <c:v>79942</c:v>
                </c:pt>
                <c:pt idx="58">
                  <c:v>81247</c:v>
                </c:pt>
                <c:pt idx="59">
                  <c:v>82536</c:v>
                </c:pt>
                <c:pt idx="60">
                  <c:v>83858</c:v>
                </c:pt>
                <c:pt idx="61">
                  <c:v>85149</c:v>
                </c:pt>
                <c:pt idx="62">
                  <c:v>86460</c:v>
                </c:pt>
                <c:pt idx="63">
                  <c:v>87743</c:v>
                </c:pt>
                <c:pt idx="64">
                  <c:v>89038</c:v>
                </c:pt>
                <c:pt idx="65">
                  <c:v>90301</c:v>
                </c:pt>
                <c:pt idx="66">
                  <c:v>91583</c:v>
                </c:pt>
                <c:pt idx="67">
                  <c:v>92874</c:v>
                </c:pt>
                <c:pt idx="68">
                  <c:v>94156</c:v>
                </c:pt>
                <c:pt idx="69">
                  <c:v>95409</c:v>
                </c:pt>
                <c:pt idx="70">
                  <c:v>96691</c:v>
                </c:pt>
                <c:pt idx="71">
                  <c:v>97957</c:v>
                </c:pt>
                <c:pt idx="72">
                  <c:v>99216</c:v>
                </c:pt>
                <c:pt idx="73">
                  <c:v>100465</c:v>
                </c:pt>
                <c:pt idx="74">
                  <c:v>101766</c:v>
                </c:pt>
                <c:pt idx="75">
                  <c:v>102988</c:v>
                </c:pt>
                <c:pt idx="76">
                  <c:v>104266</c:v>
                </c:pt>
                <c:pt idx="77">
                  <c:v>105511</c:v>
                </c:pt>
                <c:pt idx="78">
                  <c:v>106773</c:v>
                </c:pt>
                <c:pt idx="79">
                  <c:v>108017</c:v>
                </c:pt>
                <c:pt idx="80">
                  <c:v>109258</c:v>
                </c:pt>
                <c:pt idx="81">
                  <c:v>110494</c:v>
                </c:pt>
                <c:pt idx="82">
                  <c:v>111731</c:v>
                </c:pt>
                <c:pt idx="83">
                  <c:v>112976</c:v>
                </c:pt>
                <c:pt idx="84">
                  <c:v>114207</c:v>
                </c:pt>
                <c:pt idx="85">
                  <c:v>115427</c:v>
                </c:pt>
                <c:pt idx="86">
                  <c:v>116654</c:v>
                </c:pt>
                <c:pt idx="87">
                  <c:v>117874</c:v>
                </c:pt>
                <c:pt idx="88">
                  <c:v>119106</c:v>
                </c:pt>
                <c:pt idx="89">
                  <c:v>120297</c:v>
                </c:pt>
                <c:pt idx="90">
                  <c:v>121504</c:v>
                </c:pt>
                <c:pt idx="91">
                  <c:v>122686</c:v>
                </c:pt>
                <c:pt idx="92">
                  <c:v>123904</c:v>
                </c:pt>
                <c:pt idx="93">
                  <c:v>125073</c:v>
                </c:pt>
                <c:pt idx="94">
                  <c:v>126295</c:v>
                </c:pt>
                <c:pt idx="95">
                  <c:v>127451</c:v>
                </c:pt>
                <c:pt idx="96">
                  <c:v>128651</c:v>
                </c:pt>
                <c:pt idx="97">
                  <c:v>129821</c:v>
                </c:pt>
                <c:pt idx="98">
                  <c:v>131006</c:v>
                </c:pt>
                <c:pt idx="99">
                  <c:v>132164</c:v>
                </c:pt>
                <c:pt idx="100">
                  <c:v>133300</c:v>
                </c:pt>
                <c:pt idx="101">
                  <c:v>134341</c:v>
                </c:pt>
                <c:pt idx="102">
                  <c:v>135272</c:v>
                </c:pt>
                <c:pt idx="103">
                  <c:v>136173</c:v>
                </c:pt>
                <c:pt idx="104">
                  <c:v>137063</c:v>
                </c:pt>
                <c:pt idx="105">
                  <c:v>137918</c:v>
                </c:pt>
                <c:pt idx="106">
                  <c:v>138726</c:v>
                </c:pt>
                <c:pt idx="107">
                  <c:v>139445</c:v>
                </c:pt>
                <c:pt idx="108">
                  <c:v>140113</c:v>
                </c:pt>
                <c:pt idx="109">
                  <c:v>140732</c:v>
                </c:pt>
                <c:pt idx="110">
                  <c:v>141281</c:v>
                </c:pt>
                <c:pt idx="111">
                  <c:v>141823</c:v>
                </c:pt>
                <c:pt idx="112">
                  <c:v>142264</c:v>
                </c:pt>
                <c:pt idx="113">
                  <c:v>142708</c:v>
                </c:pt>
                <c:pt idx="114">
                  <c:v>143083</c:v>
                </c:pt>
                <c:pt idx="115">
                  <c:v>143431</c:v>
                </c:pt>
                <c:pt idx="116">
                  <c:v>143736</c:v>
                </c:pt>
                <c:pt idx="117">
                  <c:v>143955</c:v>
                </c:pt>
                <c:pt idx="118">
                  <c:v>144133</c:v>
                </c:pt>
                <c:pt idx="119">
                  <c:v>144284</c:v>
                </c:pt>
              </c:numCache>
            </c:numRef>
          </c:yVal>
          <c:smooth val="1"/>
          <c:extLst>
            <c:ext xmlns:c16="http://schemas.microsoft.com/office/drawing/2014/chart" uri="{C3380CC4-5D6E-409C-BE32-E72D297353CC}">
              <c16:uniqueId val="{00000000-C611-478A-B487-E9B70BFAE5BA}"/>
            </c:ext>
          </c:extLst>
        </c:ser>
        <c:ser>
          <c:idx val="1"/>
          <c:order val="1"/>
          <c:tx>
            <c:strRef>
              <c:f>[ParticleNumInDie.xlsx]Sheet1!$D$3</c:f>
              <c:strCache>
                <c:ptCount val="1"/>
                <c:pt idx="0">
                  <c:v>Case - 2 (200[mm/s])</c:v>
                </c:pt>
              </c:strCache>
            </c:strRef>
          </c:tx>
          <c:spPr>
            <a:ln w="19050" cap="rnd">
              <a:solidFill>
                <a:srgbClr val="FF000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[ParticleNumInDie.xlsx]Sheet1!$D$4:$D$123</c:f>
              <c:numCache>
                <c:formatCode>General</c:formatCode>
                <c:ptCount val="120"/>
                <c:pt idx="0">
                  <c:v>0</c:v>
                </c:pt>
                <c:pt idx="1">
                  <c:v>166</c:v>
                </c:pt>
                <c:pt idx="2">
                  <c:v>2354</c:v>
                </c:pt>
                <c:pt idx="3">
                  <c:v>4454</c:v>
                </c:pt>
                <c:pt idx="4">
                  <c:v>6604</c:v>
                </c:pt>
                <c:pt idx="5">
                  <c:v>8993</c:v>
                </c:pt>
                <c:pt idx="6">
                  <c:v>11440</c:v>
                </c:pt>
                <c:pt idx="7">
                  <c:v>13825</c:v>
                </c:pt>
                <c:pt idx="8">
                  <c:v>16314</c:v>
                </c:pt>
                <c:pt idx="9">
                  <c:v>18773</c:v>
                </c:pt>
                <c:pt idx="10">
                  <c:v>21174</c:v>
                </c:pt>
                <c:pt idx="11">
                  <c:v>23647</c:v>
                </c:pt>
                <c:pt idx="12">
                  <c:v>26072</c:v>
                </c:pt>
                <c:pt idx="13">
                  <c:v>28464</c:v>
                </c:pt>
                <c:pt idx="14">
                  <c:v>30852</c:v>
                </c:pt>
                <c:pt idx="15">
                  <c:v>33198</c:v>
                </c:pt>
                <c:pt idx="16">
                  <c:v>35536</c:v>
                </c:pt>
                <c:pt idx="17">
                  <c:v>37872</c:v>
                </c:pt>
                <c:pt idx="18">
                  <c:v>40145</c:v>
                </c:pt>
                <c:pt idx="19">
                  <c:v>42414</c:v>
                </c:pt>
                <c:pt idx="20">
                  <c:v>44624</c:v>
                </c:pt>
                <c:pt idx="21">
                  <c:v>46833</c:v>
                </c:pt>
                <c:pt idx="22">
                  <c:v>49008</c:v>
                </c:pt>
                <c:pt idx="23">
                  <c:v>51154</c:v>
                </c:pt>
                <c:pt idx="24">
                  <c:v>53230</c:v>
                </c:pt>
                <c:pt idx="25">
                  <c:v>55345</c:v>
                </c:pt>
                <c:pt idx="26">
                  <c:v>57377</c:v>
                </c:pt>
                <c:pt idx="27">
                  <c:v>59399</c:v>
                </c:pt>
                <c:pt idx="28">
                  <c:v>61381</c:v>
                </c:pt>
                <c:pt idx="29">
                  <c:v>63337</c:v>
                </c:pt>
                <c:pt idx="30">
                  <c:v>65261</c:v>
                </c:pt>
                <c:pt idx="31">
                  <c:v>67146</c:v>
                </c:pt>
                <c:pt idx="32">
                  <c:v>69024</c:v>
                </c:pt>
                <c:pt idx="33">
                  <c:v>70872</c:v>
                </c:pt>
                <c:pt idx="34">
                  <c:v>72685</c:v>
                </c:pt>
                <c:pt idx="35">
                  <c:v>74474</c:v>
                </c:pt>
                <c:pt idx="36">
                  <c:v>76225</c:v>
                </c:pt>
                <c:pt idx="37">
                  <c:v>77974</c:v>
                </c:pt>
                <c:pt idx="38">
                  <c:v>79682</c:v>
                </c:pt>
                <c:pt idx="39">
                  <c:v>81378</c:v>
                </c:pt>
                <c:pt idx="40">
                  <c:v>83029</c:v>
                </c:pt>
                <c:pt idx="41">
                  <c:v>84697</c:v>
                </c:pt>
                <c:pt idx="42">
                  <c:v>86327</c:v>
                </c:pt>
                <c:pt idx="43">
                  <c:v>87906</c:v>
                </c:pt>
                <c:pt idx="44">
                  <c:v>89496</c:v>
                </c:pt>
                <c:pt idx="45">
                  <c:v>91076</c:v>
                </c:pt>
                <c:pt idx="46">
                  <c:v>92619</c:v>
                </c:pt>
                <c:pt idx="47">
                  <c:v>94157</c:v>
                </c:pt>
                <c:pt idx="48">
                  <c:v>95679</c:v>
                </c:pt>
                <c:pt idx="49">
                  <c:v>97151</c:v>
                </c:pt>
                <c:pt idx="50">
                  <c:v>98629</c:v>
                </c:pt>
                <c:pt idx="51">
                  <c:v>99923</c:v>
                </c:pt>
                <c:pt idx="52">
                  <c:v>101054</c:v>
                </c:pt>
                <c:pt idx="53">
                  <c:v>102195</c:v>
                </c:pt>
                <c:pt idx="54">
                  <c:v>103288</c:v>
                </c:pt>
                <c:pt idx="55">
                  <c:v>104408</c:v>
                </c:pt>
                <c:pt idx="56">
                  <c:v>105523</c:v>
                </c:pt>
                <c:pt idx="57">
                  <c:v>106588</c:v>
                </c:pt>
                <c:pt idx="58">
                  <c:v>107723</c:v>
                </c:pt>
                <c:pt idx="59">
                  <c:v>108838</c:v>
                </c:pt>
                <c:pt idx="60">
                  <c:v>109948</c:v>
                </c:pt>
                <c:pt idx="61">
                  <c:v>111047</c:v>
                </c:pt>
                <c:pt idx="62">
                  <c:v>112133</c:v>
                </c:pt>
                <c:pt idx="63">
                  <c:v>113256</c:v>
                </c:pt>
                <c:pt idx="64">
                  <c:v>114363</c:v>
                </c:pt>
                <c:pt idx="65">
                  <c:v>115456</c:v>
                </c:pt>
                <c:pt idx="66">
                  <c:v>116581</c:v>
                </c:pt>
                <c:pt idx="67">
                  <c:v>117661</c:v>
                </c:pt>
                <c:pt idx="68">
                  <c:v>118797</c:v>
                </c:pt>
                <c:pt idx="69">
                  <c:v>119920</c:v>
                </c:pt>
                <c:pt idx="70">
                  <c:v>121038</c:v>
                </c:pt>
                <c:pt idx="71">
                  <c:v>122159</c:v>
                </c:pt>
                <c:pt idx="72">
                  <c:v>123297</c:v>
                </c:pt>
                <c:pt idx="73">
                  <c:v>124434</c:v>
                </c:pt>
                <c:pt idx="74">
                  <c:v>125591</c:v>
                </c:pt>
                <c:pt idx="75">
                  <c:v>126764</c:v>
                </c:pt>
                <c:pt idx="76">
                  <c:v>127970</c:v>
                </c:pt>
                <c:pt idx="77">
                  <c:v>129169</c:v>
                </c:pt>
                <c:pt idx="78">
                  <c:v>130353</c:v>
                </c:pt>
                <c:pt idx="79">
                  <c:v>131527</c:v>
                </c:pt>
                <c:pt idx="80">
                  <c:v>132727</c:v>
                </c:pt>
                <c:pt idx="81">
                  <c:v>133889</c:v>
                </c:pt>
                <c:pt idx="82">
                  <c:v>135045</c:v>
                </c:pt>
                <c:pt idx="83">
                  <c:v>136197</c:v>
                </c:pt>
                <c:pt idx="84">
                  <c:v>137302</c:v>
                </c:pt>
                <c:pt idx="85">
                  <c:v>138351</c:v>
                </c:pt>
                <c:pt idx="86">
                  <c:v>139337</c:v>
                </c:pt>
                <c:pt idx="87">
                  <c:v>140259</c:v>
                </c:pt>
                <c:pt idx="88">
                  <c:v>141062</c:v>
                </c:pt>
                <c:pt idx="89">
                  <c:v>141787</c:v>
                </c:pt>
                <c:pt idx="90">
                  <c:v>142398</c:v>
                </c:pt>
                <c:pt idx="91">
                  <c:v>142945</c:v>
                </c:pt>
                <c:pt idx="92">
                  <c:v>143375</c:v>
                </c:pt>
                <c:pt idx="93">
                  <c:v>143725</c:v>
                </c:pt>
                <c:pt idx="94">
                  <c:v>143976</c:v>
                </c:pt>
                <c:pt idx="95">
                  <c:v>144174</c:v>
                </c:pt>
                <c:pt idx="96">
                  <c:v>144300</c:v>
                </c:pt>
                <c:pt idx="97">
                  <c:v>144397</c:v>
                </c:pt>
                <c:pt idx="98">
                  <c:v>144460</c:v>
                </c:pt>
                <c:pt idx="99">
                  <c:v>144496</c:v>
                </c:pt>
                <c:pt idx="100">
                  <c:v>144524</c:v>
                </c:pt>
                <c:pt idx="101">
                  <c:v>144554</c:v>
                </c:pt>
                <c:pt idx="102">
                  <c:v>144576</c:v>
                </c:pt>
                <c:pt idx="103">
                  <c:v>144595</c:v>
                </c:pt>
                <c:pt idx="104">
                  <c:v>144609</c:v>
                </c:pt>
                <c:pt idx="105">
                  <c:v>144626</c:v>
                </c:pt>
                <c:pt idx="106">
                  <c:v>144641</c:v>
                </c:pt>
                <c:pt idx="107">
                  <c:v>144657</c:v>
                </c:pt>
                <c:pt idx="108">
                  <c:v>144669</c:v>
                </c:pt>
                <c:pt idx="109">
                  <c:v>144687</c:v>
                </c:pt>
                <c:pt idx="110">
                  <c:v>144711</c:v>
                </c:pt>
                <c:pt idx="111">
                  <c:v>144725</c:v>
                </c:pt>
                <c:pt idx="112">
                  <c:v>144744</c:v>
                </c:pt>
                <c:pt idx="113">
                  <c:v>144759</c:v>
                </c:pt>
                <c:pt idx="114">
                  <c:v>144772</c:v>
                </c:pt>
                <c:pt idx="115">
                  <c:v>144782</c:v>
                </c:pt>
                <c:pt idx="116">
                  <c:v>144795</c:v>
                </c:pt>
                <c:pt idx="117">
                  <c:v>144813</c:v>
                </c:pt>
                <c:pt idx="118">
                  <c:v>144824</c:v>
                </c:pt>
                <c:pt idx="119">
                  <c:v>144840</c:v>
                </c:pt>
              </c:numCache>
            </c:numRef>
          </c:yVal>
          <c:smooth val="1"/>
          <c:extLst>
            <c:ext xmlns:c16="http://schemas.microsoft.com/office/drawing/2014/chart" uri="{C3380CC4-5D6E-409C-BE32-E72D297353CC}">
              <c16:uniqueId val="{00000001-C611-478A-B487-E9B70BFAE5BA}"/>
            </c:ext>
          </c:extLst>
        </c:ser>
        <c:ser>
          <c:idx val="2"/>
          <c:order val="2"/>
          <c:tx>
            <c:strRef>
              <c:f>[ParticleNumInDie.xlsx]Sheet1!$E$3</c:f>
              <c:strCache>
                <c:ptCount val="1"/>
                <c:pt idx="0">
                  <c:v>Case - 3 (300[mm/s])</c:v>
                </c:pt>
              </c:strCache>
            </c:strRef>
          </c:tx>
          <c:spPr>
            <a:ln w="19050" cap="rnd">
              <a:solidFill>
                <a:srgbClr val="92D050"/>
              </a:solidFill>
              <a:round/>
            </a:ln>
            <a:effectLst/>
          </c:spPr>
          <c:marker>
            <c:symbol val="none"/>
          </c:marker>
          <c:xVal>
            <c:numRef>
              <c:f>[ParticleNumInDie.xlsx]Sheet1!$B$4:$B$123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[ParticleNumInDie.xlsx]Sheet1!$E$4:$E$123</c:f>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c:ext xmlns:c16="http://schemas.microsoft.com/office/drawing/2014/chart" uri="{C3380CC4-5D6E-409C-BE32-E72D297353CC}">
              <c16:uniqueId val="{00000002-C611-478A-B487-E9B70BFAE5BA}"/>
            </c:ext>
          </c:extLst>
        </c:ser>
        <c:ser>
          <c:idx val="3"/>
          <c:order val="3"/>
          <c:tx>
            <c:v>補助線</c:v>
          </c:tx>
          <c:spPr>
            <a:ln w="19050" cap="rnd">
              <a:solidFill>
                <a:schemeClr val="tx1">
                  <a:lumMod val="50000"/>
                  <a:lumOff val="50000"/>
                </a:schemeClr>
              </a:solidFill>
              <a:prstDash val="sysDot"/>
              <a:round/>
            </a:ln>
            <a:effectLst/>
          </c:spPr>
          <c:marker>
            <c:symbol val="none"/>
          </c:marker>
          <c:xVal>
            <c:numRef>
              <c:f>[ParticleNumInDie.xlsx]Sheet1!$H$2:$H$3</c:f>
              <c:numCache>
                <c:formatCode>General</c:formatCode>
                <c:ptCount val="2"/>
              </c:numCache>
            </c:numRef>
          </c:xVal>
          <c:yVal>
            <c:numRef>
              <c:f>[ParticleNumInDie.xlsx]Sheet1!$I$2:$I$3</c:f>
              <c:numCache>
                <c:formatCode>General</c:formatCode>
                <c:ptCount val="2"/>
              </c:numCache>
            </c:numRef>
          </c:yVal>
          <c:smooth val="1"/>
          <c:extLst>
            <c:ext xmlns:c16="http://schemas.microsoft.com/office/drawing/2014/chart" uri="{C3380CC4-5D6E-409C-BE32-E72D297353CC}">
              <c16:uniqueId val="{00000003-C611-478A-B487-E9B70BFAE5BA}"/>
            </c:ext>
          </c:extLst>
        </c:ser>
        <c:dLbls>
          <c:showLegendKey val="0"/>
          <c:showVal val="0"/>
          <c:showCatName val="0"/>
          <c:showSerName val="0"/>
          <c:showPercent val="0"/>
          <c:showBubbleSize val="0"/>
        </c:dLbls>
        <c:axId val="146210160"/>
        <c:axId val="146210720"/>
      </c:scatterChart>
      <c:valAx>
        <c:axId val="146210160"/>
        <c:scaling>
          <c:orientation val="minMax"/>
          <c:max val="0.2400000000000000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layout>
            <c:manualLayout>
              <c:xMode val="edge"/>
              <c:yMode val="edge"/>
              <c:x val="0.47944226383893529"/>
              <c:y val="0.9330120642666155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0720"/>
        <c:crosses val="autoZero"/>
        <c:crossBetween val="midCat"/>
        <c:majorUnit val="4.0000000000000008E-2"/>
      </c:valAx>
      <c:valAx>
        <c:axId val="146210720"/>
        <c:scaling>
          <c:orientation val="minMax"/>
          <c:max val="16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Die</a:t>
                </a:r>
                <a:r>
                  <a:rPr lang="ja-JP" altLang="en-US"/>
                  <a:t>内部粒子数</a:t>
                </a:r>
              </a:p>
            </c:rich>
          </c:tx>
          <c:layout>
            <c:manualLayout>
              <c:xMode val="edge"/>
              <c:yMode val="edge"/>
              <c:x val="2.2272840542883348E-2"/>
              <c:y val="0.3727743669330039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0160"/>
        <c:crosses val="autoZero"/>
        <c:crossBetween val="midCat"/>
      </c:valAx>
      <c:spPr>
        <a:noFill/>
        <a:ln>
          <a:noFill/>
        </a:ln>
        <a:effectLst/>
      </c:spPr>
    </c:plotArea>
    <c:legend>
      <c:legendPos val="b"/>
      <c:legendEntry>
        <c:idx val="3"/>
        <c:delete val="1"/>
      </c:legendEntry>
      <c:layout>
        <c:manualLayout>
          <c:xMode val="edge"/>
          <c:yMode val="edge"/>
          <c:x val="0.64443843633703357"/>
          <c:y val="0.50384124728976476"/>
          <c:w val="0.28676012138778845"/>
          <c:h val="0.2851988989392157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Punch</a:t>
            </a:r>
            <a:r>
              <a:rPr lang="ja-JP" altLang="en-US" dirty="0"/>
              <a:t>上面圧力の時間変化 </a:t>
            </a:r>
            <a:r>
              <a:rPr lang="en-US" altLang="ja-JP" dirty="0"/>
              <a:t>(</a:t>
            </a:r>
            <a:r>
              <a:rPr lang="ja-JP" altLang="en-US" dirty="0"/>
              <a:t>平均</a:t>
            </a:r>
            <a:r>
              <a:rPr lang="en-US" altLang="ja-JP" dirty="0"/>
              <a:t>)</a:t>
            </a:r>
            <a:endParaRPr lang="ja-JP"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0378004272284158"/>
          <c:y val="0.10123543123543123"/>
          <c:w val="0.84608998856825735"/>
          <c:h val="0.82713286713286716"/>
        </c:manualLayout>
      </c:layout>
      <c:scatterChart>
        <c:scatterStyle val="smoothMarker"/>
        <c:varyColors val="0"/>
        <c:ser>
          <c:idx val="0"/>
          <c:order val="0"/>
          <c:tx>
            <c:strRef>
              <c:f>Sheet1!$C$2</c:f>
              <c:strCache>
                <c:ptCount val="1"/>
                <c:pt idx="0">
                  <c:v>Case - 1 (100[mm/s])</c:v>
                </c:pt>
              </c:strCache>
            </c:strRef>
          </c:tx>
          <c:spPr>
            <a:ln w="19050" cap="rnd">
              <a:solidFill>
                <a:srgbClr val="00B0F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Sheet1!$C$3:$C$122</c:f>
              <c:numCache>
                <c:formatCode>General</c:formatCode>
                <c:ptCount val="120"/>
                <c:pt idx="0">
                  <c:v>0</c:v>
                </c:pt>
                <c:pt idx="1">
                  <c:v>-41.428400000000003</c:v>
                </c:pt>
                <c:pt idx="2">
                  <c:v>0.87228600000000001</c:v>
                </c:pt>
                <c:pt idx="3">
                  <c:v>22.153099999999998</c:v>
                </c:pt>
                <c:pt idx="4">
                  <c:v>29.075399999999998</c:v>
                </c:pt>
                <c:pt idx="5">
                  <c:v>40.209600000000002</c:v>
                </c:pt>
                <c:pt idx="6">
                  <c:v>43.443399999999997</c:v>
                </c:pt>
                <c:pt idx="7">
                  <c:v>41.548499999999997</c:v>
                </c:pt>
                <c:pt idx="8">
                  <c:v>41.026200000000003</c:v>
                </c:pt>
                <c:pt idx="9">
                  <c:v>40.766100000000002</c:v>
                </c:pt>
                <c:pt idx="10">
                  <c:v>13.609</c:v>
                </c:pt>
                <c:pt idx="11">
                  <c:v>37.451599999999999</c:v>
                </c:pt>
                <c:pt idx="12">
                  <c:v>39.5167</c:v>
                </c:pt>
                <c:pt idx="13">
                  <c:v>37.447600000000001</c:v>
                </c:pt>
                <c:pt idx="14">
                  <c:v>38.126399999999997</c:v>
                </c:pt>
                <c:pt idx="15">
                  <c:v>11.4901</c:v>
                </c:pt>
                <c:pt idx="16">
                  <c:v>37.188200000000002</c:v>
                </c:pt>
                <c:pt idx="17">
                  <c:v>38.8613</c:v>
                </c:pt>
                <c:pt idx="18">
                  <c:v>38.566099999999999</c:v>
                </c:pt>
                <c:pt idx="19">
                  <c:v>40.088700000000003</c:v>
                </c:pt>
                <c:pt idx="20">
                  <c:v>16.186199999999999</c:v>
                </c:pt>
                <c:pt idx="21">
                  <c:v>38.3078</c:v>
                </c:pt>
                <c:pt idx="22">
                  <c:v>40.270499999999998</c:v>
                </c:pt>
                <c:pt idx="23">
                  <c:v>39.856200000000001</c:v>
                </c:pt>
                <c:pt idx="24">
                  <c:v>41.792700000000004</c:v>
                </c:pt>
                <c:pt idx="25">
                  <c:v>41.596299999999999</c:v>
                </c:pt>
                <c:pt idx="26">
                  <c:v>40.139899999999997</c:v>
                </c:pt>
                <c:pt idx="27">
                  <c:v>42.297600000000003</c:v>
                </c:pt>
                <c:pt idx="28">
                  <c:v>41.454099999999997</c:v>
                </c:pt>
                <c:pt idx="29">
                  <c:v>42.966299999999997</c:v>
                </c:pt>
                <c:pt idx="30">
                  <c:v>42.3279</c:v>
                </c:pt>
                <c:pt idx="31">
                  <c:v>40.245600000000003</c:v>
                </c:pt>
                <c:pt idx="32">
                  <c:v>42.318300000000001</c:v>
                </c:pt>
                <c:pt idx="33">
                  <c:v>41.840800000000002</c:v>
                </c:pt>
                <c:pt idx="34">
                  <c:v>44.017200000000003</c:v>
                </c:pt>
                <c:pt idx="35">
                  <c:v>43.643599999999999</c:v>
                </c:pt>
                <c:pt idx="36">
                  <c:v>42.070099999999996</c:v>
                </c:pt>
                <c:pt idx="37">
                  <c:v>43.830399999999997</c:v>
                </c:pt>
                <c:pt idx="38">
                  <c:v>42.676900000000003</c:v>
                </c:pt>
                <c:pt idx="39">
                  <c:v>44.5501</c:v>
                </c:pt>
                <c:pt idx="40">
                  <c:v>44.460299999999997</c:v>
                </c:pt>
                <c:pt idx="41">
                  <c:v>42.6312</c:v>
                </c:pt>
                <c:pt idx="42">
                  <c:v>44.449399999999997</c:v>
                </c:pt>
                <c:pt idx="43">
                  <c:v>43.632899999999999</c:v>
                </c:pt>
                <c:pt idx="44">
                  <c:v>45.0167</c:v>
                </c:pt>
                <c:pt idx="45">
                  <c:v>44.299100000000003</c:v>
                </c:pt>
                <c:pt idx="46">
                  <c:v>43.282899999999998</c:v>
                </c:pt>
                <c:pt idx="47">
                  <c:v>44.390700000000002</c:v>
                </c:pt>
                <c:pt idx="48">
                  <c:v>43.718400000000003</c:v>
                </c:pt>
                <c:pt idx="49">
                  <c:v>45.4283</c:v>
                </c:pt>
                <c:pt idx="50">
                  <c:v>44.766599999999997</c:v>
                </c:pt>
                <c:pt idx="51">
                  <c:v>43.656700000000001</c:v>
                </c:pt>
                <c:pt idx="52">
                  <c:v>44.958199999999998</c:v>
                </c:pt>
                <c:pt idx="53">
                  <c:v>44.127000000000002</c:v>
                </c:pt>
                <c:pt idx="54">
                  <c:v>45.468499999999999</c:v>
                </c:pt>
                <c:pt idx="55">
                  <c:v>44.964300000000001</c:v>
                </c:pt>
                <c:pt idx="56">
                  <c:v>43.627200000000002</c:v>
                </c:pt>
                <c:pt idx="57">
                  <c:v>45.068399999999997</c:v>
                </c:pt>
                <c:pt idx="58">
                  <c:v>44.322600000000001</c:v>
                </c:pt>
                <c:pt idx="59">
                  <c:v>45.545099999999998</c:v>
                </c:pt>
                <c:pt idx="60">
                  <c:v>44.576599999999999</c:v>
                </c:pt>
                <c:pt idx="61">
                  <c:v>43.810099999999998</c:v>
                </c:pt>
                <c:pt idx="62">
                  <c:v>44.962299999999999</c:v>
                </c:pt>
                <c:pt idx="63">
                  <c:v>44.136400000000002</c:v>
                </c:pt>
                <c:pt idx="64">
                  <c:v>45.841999999999999</c:v>
                </c:pt>
                <c:pt idx="65">
                  <c:v>44.679600000000001</c:v>
                </c:pt>
                <c:pt idx="66">
                  <c:v>43.466299999999997</c:v>
                </c:pt>
                <c:pt idx="67">
                  <c:v>44.726900000000001</c:v>
                </c:pt>
                <c:pt idx="68">
                  <c:v>43.959499999999998</c:v>
                </c:pt>
                <c:pt idx="69">
                  <c:v>45.069200000000002</c:v>
                </c:pt>
                <c:pt idx="70">
                  <c:v>44.628700000000002</c:v>
                </c:pt>
                <c:pt idx="71">
                  <c:v>43.736699999999999</c:v>
                </c:pt>
                <c:pt idx="72">
                  <c:v>44.828800000000001</c:v>
                </c:pt>
                <c:pt idx="73">
                  <c:v>44.251100000000001</c:v>
                </c:pt>
                <c:pt idx="74">
                  <c:v>45.435899999999997</c:v>
                </c:pt>
                <c:pt idx="75">
                  <c:v>44.358400000000003</c:v>
                </c:pt>
                <c:pt idx="76">
                  <c:v>43.275399999999998</c:v>
                </c:pt>
                <c:pt idx="77">
                  <c:v>44.390599999999999</c:v>
                </c:pt>
                <c:pt idx="78">
                  <c:v>43.753900000000002</c:v>
                </c:pt>
                <c:pt idx="79">
                  <c:v>45.216299999999997</c:v>
                </c:pt>
                <c:pt idx="80">
                  <c:v>44.273400000000002</c:v>
                </c:pt>
                <c:pt idx="81">
                  <c:v>43.3538</c:v>
                </c:pt>
                <c:pt idx="82">
                  <c:v>44.146700000000003</c:v>
                </c:pt>
                <c:pt idx="83">
                  <c:v>43.4069</c:v>
                </c:pt>
                <c:pt idx="84">
                  <c:v>45.079500000000003</c:v>
                </c:pt>
                <c:pt idx="85">
                  <c:v>43.956499999999998</c:v>
                </c:pt>
                <c:pt idx="86">
                  <c:v>43.021999999999998</c:v>
                </c:pt>
                <c:pt idx="87">
                  <c:v>43.987000000000002</c:v>
                </c:pt>
                <c:pt idx="88">
                  <c:v>43.365299999999998</c:v>
                </c:pt>
                <c:pt idx="89">
                  <c:v>44.410400000000003</c:v>
                </c:pt>
                <c:pt idx="90">
                  <c:v>43.301499999999997</c:v>
                </c:pt>
                <c:pt idx="91">
                  <c:v>42.096699999999998</c:v>
                </c:pt>
                <c:pt idx="92">
                  <c:v>43.038600000000002</c:v>
                </c:pt>
                <c:pt idx="93">
                  <c:v>42.646999999999998</c:v>
                </c:pt>
                <c:pt idx="94">
                  <c:v>43.620199999999997</c:v>
                </c:pt>
                <c:pt idx="95">
                  <c:v>42.605499999999999</c:v>
                </c:pt>
                <c:pt idx="96">
                  <c:v>41.555199999999999</c:v>
                </c:pt>
                <c:pt idx="97">
                  <c:v>42.714599999999997</c:v>
                </c:pt>
                <c:pt idx="98">
                  <c:v>42.243499999999997</c:v>
                </c:pt>
                <c:pt idx="99">
                  <c:v>43.535400000000003</c:v>
                </c:pt>
                <c:pt idx="100">
                  <c:v>42.2303</c:v>
                </c:pt>
                <c:pt idx="101">
                  <c:v>56.135100000000001</c:v>
                </c:pt>
                <c:pt idx="102">
                  <c:v>42.911299999999997</c:v>
                </c:pt>
                <c:pt idx="103">
                  <c:v>40.516599999999997</c:v>
                </c:pt>
                <c:pt idx="104">
                  <c:v>39.985399999999998</c:v>
                </c:pt>
                <c:pt idx="105">
                  <c:v>38.907499999999999</c:v>
                </c:pt>
                <c:pt idx="106">
                  <c:v>37.5139</c:v>
                </c:pt>
                <c:pt idx="107">
                  <c:v>35.187800000000003</c:v>
                </c:pt>
                <c:pt idx="108">
                  <c:v>32.528599999999997</c:v>
                </c:pt>
                <c:pt idx="109">
                  <c:v>29.570599999999999</c:v>
                </c:pt>
                <c:pt idx="110">
                  <c:v>26.6678</c:v>
                </c:pt>
                <c:pt idx="111">
                  <c:v>24.192499999999999</c:v>
                </c:pt>
                <c:pt idx="112">
                  <c:v>22.005600000000001</c:v>
                </c:pt>
                <c:pt idx="113">
                  <c:v>19.832899999999999</c:v>
                </c:pt>
                <c:pt idx="114">
                  <c:v>17.821899999999999</c:v>
                </c:pt>
                <c:pt idx="115">
                  <c:v>15.6097</c:v>
                </c:pt>
                <c:pt idx="116">
                  <c:v>13.547700000000001</c:v>
                </c:pt>
                <c:pt idx="117">
                  <c:v>10.891</c:v>
                </c:pt>
                <c:pt idx="118">
                  <c:v>9.1754999999999995</c:v>
                </c:pt>
                <c:pt idx="119">
                  <c:v>7.1199500000000002</c:v>
                </c:pt>
              </c:numCache>
            </c:numRef>
          </c:yVal>
          <c:smooth val="1"/>
          <c:extLst>
            <c:ext xmlns:c16="http://schemas.microsoft.com/office/drawing/2014/chart" uri="{C3380CC4-5D6E-409C-BE32-E72D297353CC}">
              <c16:uniqueId val="{00000000-0B16-43E3-A471-8F306C34317F}"/>
            </c:ext>
          </c:extLst>
        </c:ser>
        <c:ser>
          <c:idx val="1"/>
          <c:order val="1"/>
          <c:tx>
            <c:strRef>
              <c:f>Sheet1!$D$2</c:f>
              <c:strCache>
                <c:ptCount val="1"/>
                <c:pt idx="0">
                  <c:v>Case - 2 (200[mm/s])</c:v>
                </c:pt>
              </c:strCache>
            </c:strRef>
          </c:tx>
          <c:spPr>
            <a:ln w="19050" cap="rnd">
              <a:solidFill>
                <a:srgbClr val="FF000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Sheet1!$D$3:$D$122</c:f>
              <c:numCache>
                <c:formatCode>General</c:formatCode>
                <c:ptCount val="120"/>
                <c:pt idx="0">
                  <c:v>0</c:v>
                </c:pt>
                <c:pt idx="1">
                  <c:v>-81.388900000000007</c:v>
                </c:pt>
                <c:pt idx="2">
                  <c:v>-33.750599999999999</c:v>
                </c:pt>
                <c:pt idx="3">
                  <c:v>-3.6991900000000002</c:v>
                </c:pt>
                <c:pt idx="4">
                  <c:v>13.4269</c:v>
                </c:pt>
                <c:pt idx="5">
                  <c:v>23.607900000000001</c:v>
                </c:pt>
                <c:pt idx="6">
                  <c:v>30.376899999999999</c:v>
                </c:pt>
                <c:pt idx="7">
                  <c:v>36.1203</c:v>
                </c:pt>
                <c:pt idx="8">
                  <c:v>40.851999999999997</c:v>
                </c:pt>
                <c:pt idx="9">
                  <c:v>43.715400000000002</c:v>
                </c:pt>
                <c:pt idx="10">
                  <c:v>39.529600000000002</c:v>
                </c:pt>
                <c:pt idx="11">
                  <c:v>47.0687</c:v>
                </c:pt>
                <c:pt idx="12">
                  <c:v>50.171999999999997</c:v>
                </c:pt>
                <c:pt idx="13">
                  <c:v>48.440800000000003</c:v>
                </c:pt>
                <c:pt idx="14">
                  <c:v>51.539700000000003</c:v>
                </c:pt>
                <c:pt idx="15">
                  <c:v>36.249600000000001</c:v>
                </c:pt>
                <c:pt idx="16">
                  <c:v>52.656700000000001</c:v>
                </c:pt>
                <c:pt idx="17">
                  <c:v>54.337499999999999</c:v>
                </c:pt>
                <c:pt idx="18">
                  <c:v>50.661900000000003</c:v>
                </c:pt>
                <c:pt idx="19">
                  <c:v>53.461100000000002</c:v>
                </c:pt>
                <c:pt idx="20">
                  <c:v>43.976900000000001</c:v>
                </c:pt>
                <c:pt idx="21">
                  <c:v>53.825800000000001</c:v>
                </c:pt>
                <c:pt idx="22">
                  <c:v>54.798999999999999</c:v>
                </c:pt>
                <c:pt idx="23">
                  <c:v>50.6828</c:v>
                </c:pt>
                <c:pt idx="24">
                  <c:v>52.990200000000002</c:v>
                </c:pt>
                <c:pt idx="25">
                  <c:v>53.029200000000003</c:v>
                </c:pt>
                <c:pt idx="26">
                  <c:v>52.846299999999999</c:v>
                </c:pt>
                <c:pt idx="27">
                  <c:v>53.690300000000001</c:v>
                </c:pt>
                <c:pt idx="28">
                  <c:v>49.9255</c:v>
                </c:pt>
                <c:pt idx="29">
                  <c:v>51.967100000000002</c:v>
                </c:pt>
                <c:pt idx="30">
                  <c:v>52.1447</c:v>
                </c:pt>
                <c:pt idx="31">
                  <c:v>52.119500000000002</c:v>
                </c:pt>
                <c:pt idx="32">
                  <c:v>52.898099999999999</c:v>
                </c:pt>
                <c:pt idx="33">
                  <c:v>49.8459</c:v>
                </c:pt>
                <c:pt idx="34">
                  <c:v>51.230400000000003</c:v>
                </c:pt>
                <c:pt idx="35">
                  <c:v>51.154299999999999</c:v>
                </c:pt>
                <c:pt idx="36">
                  <c:v>51.468400000000003</c:v>
                </c:pt>
                <c:pt idx="37">
                  <c:v>52.443199999999997</c:v>
                </c:pt>
                <c:pt idx="38">
                  <c:v>48.910699999999999</c:v>
                </c:pt>
                <c:pt idx="39">
                  <c:v>50.480200000000004</c:v>
                </c:pt>
                <c:pt idx="40">
                  <c:v>50.8185</c:v>
                </c:pt>
                <c:pt idx="41">
                  <c:v>50.4283</c:v>
                </c:pt>
                <c:pt idx="42">
                  <c:v>51.738100000000003</c:v>
                </c:pt>
                <c:pt idx="43">
                  <c:v>48.015000000000001</c:v>
                </c:pt>
                <c:pt idx="44">
                  <c:v>49.731000000000002</c:v>
                </c:pt>
                <c:pt idx="45">
                  <c:v>49.358400000000003</c:v>
                </c:pt>
                <c:pt idx="46">
                  <c:v>49.5625</c:v>
                </c:pt>
                <c:pt idx="47">
                  <c:v>50.866700000000002</c:v>
                </c:pt>
                <c:pt idx="48">
                  <c:v>46.796799999999998</c:v>
                </c:pt>
                <c:pt idx="49">
                  <c:v>48.929000000000002</c:v>
                </c:pt>
                <c:pt idx="50">
                  <c:v>48.726599999999998</c:v>
                </c:pt>
                <c:pt idx="51">
                  <c:v>71.824399999999997</c:v>
                </c:pt>
                <c:pt idx="52">
                  <c:v>48.480600000000003</c:v>
                </c:pt>
                <c:pt idx="53">
                  <c:v>44.318199999999997</c:v>
                </c:pt>
                <c:pt idx="54">
                  <c:v>44.158299999999997</c:v>
                </c:pt>
                <c:pt idx="55">
                  <c:v>44.903100000000002</c:v>
                </c:pt>
                <c:pt idx="56">
                  <c:v>45.5379</c:v>
                </c:pt>
                <c:pt idx="57">
                  <c:v>45.795999999999999</c:v>
                </c:pt>
                <c:pt idx="58">
                  <c:v>46.500700000000002</c:v>
                </c:pt>
                <c:pt idx="59">
                  <c:v>46.420699999999997</c:v>
                </c:pt>
                <c:pt idx="60">
                  <c:v>46.328899999999997</c:v>
                </c:pt>
                <c:pt idx="61">
                  <c:v>46.366999999999997</c:v>
                </c:pt>
                <c:pt idx="62">
                  <c:v>46.401699999999998</c:v>
                </c:pt>
                <c:pt idx="63">
                  <c:v>46.079500000000003</c:v>
                </c:pt>
                <c:pt idx="64">
                  <c:v>46.037300000000002</c:v>
                </c:pt>
                <c:pt idx="65">
                  <c:v>45.826099999999997</c:v>
                </c:pt>
                <c:pt idx="66">
                  <c:v>45.767400000000002</c:v>
                </c:pt>
                <c:pt idx="67">
                  <c:v>45.588200000000001</c:v>
                </c:pt>
                <c:pt idx="68">
                  <c:v>45.072099999999999</c:v>
                </c:pt>
                <c:pt idx="69">
                  <c:v>45.041200000000003</c:v>
                </c:pt>
                <c:pt idx="70">
                  <c:v>44.575400000000002</c:v>
                </c:pt>
                <c:pt idx="71">
                  <c:v>44.335999999999999</c:v>
                </c:pt>
                <c:pt idx="72">
                  <c:v>43.944699999999997</c:v>
                </c:pt>
                <c:pt idx="73">
                  <c:v>43.263199999999998</c:v>
                </c:pt>
                <c:pt idx="74">
                  <c:v>42.719299999999997</c:v>
                </c:pt>
                <c:pt idx="75">
                  <c:v>42.325099999999999</c:v>
                </c:pt>
                <c:pt idx="76">
                  <c:v>41.691099999999999</c:v>
                </c:pt>
                <c:pt idx="77">
                  <c:v>40.997399999999999</c:v>
                </c:pt>
                <c:pt idx="78">
                  <c:v>40.414999999999999</c:v>
                </c:pt>
                <c:pt idx="79">
                  <c:v>39.5244</c:v>
                </c:pt>
                <c:pt idx="80">
                  <c:v>38.703200000000002</c:v>
                </c:pt>
                <c:pt idx="81">
                  <c:v>38.371200000000002</c:v>
                </c:pt>
                <c:pt idx="82">
                  <c:v>37.718800000000002</c:v>
                </c:pt>
                <c:pt idx="83">
                  <c:v>36.863300000000002</c:v>
                </c:pt>
                <c:pt idx="84">
                  <c:v>35.99</c:v>
                </c:pt>
                <c:pt idx="85">
                  <c:v>35.1494</c:v>
                </c:pt>
                <c:pt idx="86">
                  <c:v>34.135199999999998</c:v>
                </c:pt>
                <c:pt idx="87">
                  <c:v>32.5578</c:v>
                </c:pt>
                <c:pt idx="88">
                  <c:v>30.569900000000001</c:v>
                </c:pt>
                <c:pt idx="89">
                  <c:v>27.995000000000001</c:v>
                </c:pt>
                <c:pt idx="90">
                  <c:v>25.802399999999999</c:v>
                </c:pt>
                <c:pt idx="91">
                  <c:v>22.7256</c:v>
                </c:pt>
                <c:pt idx="92">
                  <c:v>18.9145</c:v>
                </c:pt>
                <c:pt idx="93">
                  <c:v>14.880699999999999</c:v>
                </c:pt>
                <c:pt idx="94">
                  <c:v>11.806900000000001</c:v>
                </c:pt>
                <c:pt idx="95">
                  <c:v>9.2831399999999995</c:v>
                </c:pt>
                <c:pt idx="96">
                  <c:v>6.7998500000000002</c:v>
                </c:pt>
                <c:pt idx="97">
                  <c:v>5.1752500000000001</c:v>
                </c:pt>
                <c:pt idx="98">
                  <c:v>4.1705399999999999</c:v>
                </c:pt>
                <c:pt idx="99">
                  <c:v>3.3808799999999999</c:v>
                </c:pt>
                <c:pt idx="100">
                  <c:v>2.7491400000000001</c:v>
                </c:pt>
                <c:pt idx="101">
                  <c:v>2.51335</c:v>
                </c:pt>
                <c:pt idx="102">
                  <c:v>2.3499300000000001</c:v>
                </c:pt>
                <c:pt idx="103">
                  <c:v>2.1455899999999999</c:v>
                </c:pt>
                <c:pt idx="104">
                  <c:v>2.0297499999999999</c:v>
                </c:pt>
                <c:pt idx="105">
                  <c:v>1.95404</c:v>
                </c:pt>
                <c:pt idx="106">
                  <c:v>1.89825</c:v>
                </c:pt>
                <c:pt idx="107">
                  <c:v>1.8009900000000001</c:v>
                </c:pt>
                <c:pt idx="108">
                  <c:v>1.75668</c:v>
                </c:pt>
                <c:pt idx="109">
                  <c:v>1.70608</c:v>
                </c:pt>
                <c:pt idx="110">
                  <c:v>1.6862299999999999</c:v>
                </c:pt>
                <c:pt idx="111">
                  <c:v>1.62893</c:v>
                </c:pt>
                <c:pt idx="112">
                  <c:v>1.59056</c:v>
                </c:pt>
                <c:pt idx="113">
                  <c:v>1.5625199999999999</c:v>
                </c:pt>
                <c:pt idx="114">
                  <c:v>1.5368299999999999</c:v>
                </c:pt>
                <c:pt idx="115">
                  <c:v>1.51942</c:v>
                </c:pt>
                <c:pt idx="116">
                  <c:v>1.48349</c:v>
                </c:pt>
                <c:pt idx="117">
                  <c:v>1.4518200000000001</c:v>
                </c:pt>
                <c:pt idx="118">
                  <c:v>1.4501299999999999</c:v>
                </c:pt>
                <c:pt idx="119">
                  <c:v>1.4387700000000001</c:v>
                </c:pt>
              </c:numCache>
            </c:numRef>
          </c:yVal>
          <c:smooth val="1"/>
          <c:extLst>
            <c:ext xmlns:c16="http://schemas.microsoft.com/office/drawing/2014/chart" uri="{C3380CC4-5D6E-409C-BE32-E72D297353CC}">
              <c16:uniqueId val="{00000001-0B16-43E3-A471-8F306C34317F}"/>
            </c:ext>
          </c:extLst>
        </c:ser>
        <c:ser>
          <c:idx val="2"/>
          <c:order val="2"/>
          <c:tx>
            <c:strRef>
              <c:f>Sheet1!$E$2</c:f>
              <c:strCache>
                <c:ptCount val="1"/>
                <c:pt idx="0">
                  <c:v>Case - 3 (300[mm/s])</c:v>
                </c:pt>
              </c:strCache>
            </c:strRef>
          </c:tx>
          <c:spPr>
            <a:ln w="19050" cap="rnd">
              <a:solidFill>
                <a:srgbClr val="92D05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Sheet1!$E$3:$E$122</c:f>
              <c:numCache>
                <c:formatCode>General</c:formatCode>
                <c:ptCount val="120"/>
                <c:pt idx="0">
                  <c:v>0</c:v>
                </c:pt>
                <c:pt idx="1">
                  <c:v>-138.14400000000001</c:v>
                </c:pt>
                <c:pt idx="2">
                  <c:v>-68.590999999999994</c:v>
                </c:pt>
                <c:pt idx="3">
                  <c:v>-25.456299999999999</c:v>
                </c:pt>
                <c:pt idx="4">
                  <c:v>-1.2756099999999999</c:v>
                </c:pt>
                <c:pt idx="5">
                  <c:v>12.7736</c:v>
                </c:pt>
                <c:pt idx="6">
                  <c:v>19.6691</c:v>
                </c:pt>
                <c:pt idx="7">
                  <c:v>28.573499999999999</c:v>
                </c:pt>
                <c:pt idx="8">
                  <c:v>34.419699999999999</c:v>
                </c:pt>
                <c:pt idx="9">
                  <c:v>36.903500000000001</c:v>
                </c:pt>
                <c:pt idx="10">
                  <c:v>39.503799999999998</c:v>
                </c:pt>
                <c:pt idx="11">
                  <c:v>40.945</c:v>
                </c:pt>
                <c:pt idx="12">
                  <c:v>45.510399999999997</c:v>
                </c:pt>
                <c:pt idx="13">
                  <c:v>48.2699</c:v>
                </c:pt>
                <c:pt idx="14">
                  <c:v>48.8504</c:v>
                </c:pt>
                <c:pt idx="15">
                  <c:v>34.374400000000001</c:v>
                </c:pt>
                <c:pt idx="16">
                  <c:v>46.696399999999997</c:v>
                </c:pt>
                <c:pt idx="17">
                  <c:v>49.002699999999997</c:v>
                </c:pt>
                <c:pt idx="18">
                  <c:v>55.829300000000003</c:v>
                </c:pt>
                <c:pt idx="19">
                  <c:v>54.923000000000002</c:v>
                </c:pt>
                <c:pt idx="20">
                  <c:v>43.294699999999999</c:v>
                </c:pt>
                <c:pt idx="21">
                  <c:v>46.694099999999999</c:v>
                </c:pt>
                <c:pt idx="22">
                  <c:v>51.510100000000001</c:v>
                </c:pt>
                <c:pt idx="23">
                  <c:v>57.030299999999997</c:v>
                </c:pt>
                <c:pt idx="24">
                  <c:v>55.214599999999997</c:v>
                </c:pt>
                <c:pt idx="25">
                  <c:v>55.019100000000002</c:v>
                </c:pt>
                <c:pt idx="26">
                  <c:v>45.991999999999997</c:v>
                </c:pt>
                <c:pt idx="27">
                  <c:v>51.890500000000003</c:v>
                </c:pt>
                <c:pt idx="28">
                  <c:v>57.350700000000003</c:v>
                </c:pt>
                <c:pt idx="29">
                  <c:v>55.323900000000002</c:v>
                </c:pt>
                <c:pt idx="30">
                  <c:v>54.673999999999999</c:v>
                </c:pt>
                <c:pt idx="31">
                  <c:v>44.417400000000001</c:v>
                </c:pt>
                <c:pt idx="32">
                  <c:v>52.528799999999997</c:v>
                </c:pt>
                <c:pt idx="33">
                  <c:v>57.137700000000002</c:v>
                </c:pt>
                <c:pt idx="34">
                  <c:v>121.401</c:v>
                </c:pt>
                <c:pt idx="35">
                  <c:v>55.711300000000001</c:v>
                </c:pt>
                <c:pt idx="36">
                  <c:v>47.187199999999997</c:v>
                </c:pt>
                <c:pt idx="37">
                  <c:v>46.729500000000002</c:v>
                </c:pt>
                <c:pt idx="38">
                  <c:v>47.586799999999997</c:v>
                </c:pt>
                <c:pt idx="39">
                  <c:v>48.6937</c:v>
                </c:pt>
                <c:pt idx="40">
                  <c:v>49.284799999999997</c:v>
                </c:pt>
                <c:pt idx="41">
                  <c:v>49.712499999999999</c:v>
                </c:pt>
                <c:pt idx="42">
                  <c:v>50.058999999999997</c:v>
                </c:pt>
                <c:pt idx="43">
                  <c:v>49.849899999999998</c:v>
                </c:pt>
                <c:pt idx="44">
                  <c:v>49.860999999999997</c:v>
                </c:pt>
                <c:pt idx="45">
                  <c:v>49.775100000000002</c:v>
                </c:pt>
                <c:pt idx="46">
                  <c:v>49.437399999999997</c:v>
                </c:pt>
                <c:pt idx="47">
                  <c:v>49.389200000000002</c:v>
                </c:pt>
                <c:pt idx="48">
                  <c:v>48.9666</c:v>
                </c:pt>
                <c:pt idx="49">
                  <c:v>48.771299999999997</c:v>
                </c:pt>
                <c:pt idx="50">
                  <c:v>48.536200000000001</c:v>
                </c:pt>
                <c:pt idx="51">
                  <c:v>48.420400000000001</c:v>
                </c:pt>
                <c:pt idx="52">
                  <c:v>48.212499999999999</c:v>
                </c:pt>
                <c:pt idx="53">
                  <c:v>47.887599999999999</c:v>
                </c:pt>
                <c:pt idx="54">
                  <c:v>47.411499999999997</c:v>
                </c:pt>
                <c:pt idx="55">
                  <c:v>47.009099999999997</c:v>
                </c:pt>
                <c:pt idx="56">
                  <c:v>46.883099999999999</c:v>
                </c:pt>
                <c:pt idx="57">
                  <c:v>46.340499999999999</c:v>
                </c:pt>
                <c:pt idx="58">
                  <c:v>45.880600000000001</c:v>
                </c:pt>
                <c:pt idx="59">
                  <c:v>45.144500000000001</c:v>
                </c:pt>
                <c:pt idx="60">
                  <c:v>44.85</c:v>
                </c:pt>
                <c:pt idx="61">
                  <c:v>44.366300000000003</c:v>
                </c:pt>
                <c:pt idx="62">
                  <c:v>43.787799999999997</c:v>
                </c:pt>
                <c:pt idx="63">
                  <c:v>43.406100000000002</c:v>
                </c:pt>
                <c:pt idx="64">
                  <c:v>42.808999999999997</c:v>
                </c:pt>
                <c:pt idx="65">
                  <c:v>42.048000000000002</c:v>
                </c:pt>
                <c:pt idx="66">
                  <c:v>41.112099999999998</c:v>
                </c:pt>
                <c:pt idx="67">
                  <c:v>40.116</c:v>
                </c:pt>
                <c:pt idx="68">
                  <c:v>39.066699999999997</c:v>
                </c:pt>
                <c:pt idx="69">
                  <c:v>38.013100000000001</c:v>
                </c:pt>
                <c:pt idx="70">
                  <c:v>36.742800000000003</c:v>
                </c:pt>
                <c:pt idx="71">
                  <c:v>35.5976</c:v>
                </c:pt>
                <c:pt idx="72">
                  <c:v>34.088799999999999</c:v>
                </c:pt>
                <c:pt idx="73">
                  <c:v>32.498199999999997</c:v>
                </c:pt>
                <c:pt idx="74">
                  <c:v>30.5002</c:v>
                </c:pt>
                <c:pt idx="75">
                  <c:v>28.607500000000002</c:v>
                </c:pt>
                <c:pt idx="76">
                  <c:v>26.592300000000002</c:v>
                </c:pt>
                <c:pt idx="77">
                  <c:v>24.443300000000001</c:v>
                </c:pt>
                <c:pt idx="78">
                  <c:v>22.2593</c:v>
                </c:pt>
                <c:pt idx="79">
                  <c:v>20.516999999999999</c:v>
                </c:pt>
                <c:pt idx="80">
                  <c:v>19.555499999999999</c:v>
                </c:pt>
                <c:pt idx="81">
                  <c:v>19.084399999999999</c:v>
                </c:pt>
                <c:pt idx="82">
                  <c:v>19.778199999999998</c:v>
                </c:pt>
                <c:pt idx="83">
                  <c:v>20.758800000000001</c:v>
                </c:pt>
                <c:pt idx="84">
                  <c:v>21.804099999999998</c:v>
                </c:pt>
                <c:pt idx="85">
                  <c:v>21.8385</c:v>
                </c:pt>
                <c:pt idx="86">
                  <c:v>19.674399999999999</c:v>
                </c:pt>
                <c:pt idx="87">
                  <c:v>15.865600000000001</c:v>
                </c:pt>
                <c:pt idx="88">
                  <c:v>12.234500000000001</c:v>
                </c:pt>
                <c:pt idx="89">
                  <c:v>8.7543900000000008</c:v>
                </c:pt>
                <c:pt idx="90">
                  <c:v>5.9959499999999997</c:v>
                </c:pt>
                <c:pt idx="91">
                  <c:v>4.3690499999999997</c:v>
                </c:pt>
                <c:pt idx="92">
                  <c:v>3.4367100000000002</c:v>
                </c:pt>
                <c:pt idx="93">
                  <c:v>2.9319999999999999</c:v>
                </c:pt>
                <c:pt idx="94">
                  <c:v>2.7303999999999999</c:v>
                </c:pt>
                <c:pt idx="95">
                  <c:v>2.5195400000000001</c:v>
                </c:pt>
                <c:pt idx="96">
                  <c:v>2.2783099999999998</c:v>
                </c:pt>
                <c:pt idx="97">
                  <c:v>2.17889</c:v>
                </c:pt>
                <c:pt idx="98">
                  <c:v>2.0911300000000002</c:v>
                </c:pt>
                <c:pt idx="99">
                  <c:v>2.0794600000000001</c:v>
                </c:pt>
                <c:pt idx="100">
                  <c:v>1.99864</c:v>
                </c:pt>
                <c:pt idx="101">
                  <c:v>1.9314499999999999</c:v>
                </c:pt>
                <c:pt idx="102">
                  <c:v>1.8616999999999999</c:v>
                </c:pt>
                <c:pt idx="103">
                  <c:v>1.7582199999999999</c:v>
                </c:pt>
                <c:pt idx="104">
                  <c:v>1.7664</c:v>
                </c:pt>
                <c:pt idx="105">
                  <c:v>1.65116</c:v>
                </c:pt>
                <c:pt idx="106">
                  <c:v>1.63984</c:v>
                </c:pt>
                <c:pt idx="107">
                  <c:v>1.6163000000000001</c:v>
                </c:pt>
                <c:pt idx="108">
                  <c:v>1.5594699999999999</c:v>
                </c:pt>
                <c:pt idx="109">
                  <c:v>1.5299400000000001</c:v>
                </c:pt>
                <c:pt idx="110">
                  <c:v>1.48864</c:v>
                </c:pt>
                <c:pt idx="111">
                  <c:v>1.4371400000000001</c:v>
                </c:pt>
                <c:pt idx="112">
                  <c:v>1.4030199999999999</c:v>
                </c:pt>
                <c:pt idx="113">
                  <c:v>1.3794299999999999</c:v>
                </c:pt>
                <c:pt idx="114">
                  <c:v>1.3529899999999999</c:v>
                </c:pt>
                <c:pt idx="115">
                  <c:v>1.3248800000000001</c:v>
                </c:pt>
                <c:pt idx="116">
                  <c:v>1.3166599999999999</c:v>
                </c:pt>
                <c:pt idx="117">
                  <c:v>1.3059499999999999</c:v>
                </c:pt>
                <c:pt idx="118">
                  <c:v>1.29023</c:v>
                </c:pt>
                <c:pt idx="119">
                  <c:v>1.2751300000000001</c:v>
                </c:pt>
              </c:numCache>
            </c:numRef>
          </c:yVal>
          <c:smooth val="1"/>
          <c:extLst>
            <c:ext xmlns:c16="http://schemas.microsoft.com/office/drawing/2014/chart" uri="{C3380CC4-5D6E-409C-BE32-E72D297353CC}">
              <c16:uniqueId val="{00000002-0B16-43E3-A471-8F306C34317F}"/>
            </c:ext>
          </c:extLst>
        </c:ser>
        <c:dLbls>
          <c:showLegendKey val="0"/>
          <c:showVal val="0"/>
          <c:showCatName val="0"/>
          <c:showSerName val="0"/>
          <c:showPercent val="0"/>
          <c:showBubbleSize val="0"/>
        </c:dLbls>
        <c:axId val="146214080"/>
        <c:axId val="146214640"/>
      </c:scatterChart>
      <c:valAx>
        <c:axId val="146214080"/>
        <c:scaling>
          <c:orientation val="minMax"/>
          <c:max val="0.24000000000000002"/>
          <c:min val="0"/>
        </c:scaling>
        <c:delete val="0"/>
        <c:axPos val="b"/>
        <c:title>
          <c:tx>
            <c:rich>
              <a:bodyPr rot="0" spcFirstLastPara="1" vertOverflow="ellipsis" vert="horz" wrap="square" anchor="ctr" anchorCtr="1"/>
              <a:lstStyle/>
              <a:p>
                <a:pPr algn="just">
                  <a:defRPr sz="1000" b="0" i="0" u="none" strike="noStrike" kern="1200" baseline="0">
                    <a:solidFill>
                      <a:schemeClr val="tx1">
                        <a:lumMod val="65000"/>
                        <a:lumOff val="35000"/>
                      </a:schemeClr>
                    </a:solidFill>
                    <a:latin typeface="+mn-lt"/>
                    <a:ea typeface="+mn-ea"/>
                    <a:cs typeface="+mn-cs"/>
                  </a:defRPr>
                </a:pPr>
                <a:r>
                  <a:rPr lang="ja-JP" altLang="en-US"/>
                  <a:t>時間 </a:t>
                </a:r>
                <a:r>
                  <a:rPr lang="en-US" altLang="ja-JP"/>
                  <a:t>[s]</a:t>
                </a:r>
                <a:endParaRPr lang="ja-JP" altLang="en-US"/>
              </a:p>
            </c:rich>
          </c:tx>
          <c:layout>
            <c:manualLayout>
              <c:xMode val="edge"/>
              <c:yMode val="edge"/>
              <c:x val="0.47949853978693607"/>
              <c:y val="0.93536130536130524"/>
            </c:manualLayout>
          </c:layout>
          <c:overlay val="0"/>
          <c:spPr>
            <a:noFill/>
            <a:ln>
              <a:noFill/>
            </a:ln>
            <a:effectLst/>
          </c:spPr>
          <c:txPr>
            <a:bodyPr rot="0" spcFirstLastPara="1" vertOverflow="ellipsis" vert="horz" wrap="square" anchor="ctr" anchorCtr="1"/>
            <a:lstStyle/>
            <a:p>
              <a:pPr algn="just">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4640"/>
        <c:crosses val="autoZero"/>
        <c:crossBetween val="midCat"/>
      </c:valAx>
      <c:valAx>
        <c:axId val="146214640"/>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圧力 </a:t>
                </a:r>
                <a:r>
                  <a:rPr lang="en-US" altLang="ja-JP"/>
                  <a:t>[Pa]</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14080"/>
        <c:crosses val="autoZero"/>
        <c:crossBetween val="midCat"/>
      </c:valAx>
      <c:spPr>
        <a:noFill/>
        <a:ln>
          <a:noFill/>
        </a:ln>
        <a:effectLst/>
      </c:spPr>
    </c:plotArea>
    <c:legend>
      <c:legendPos val="r"/>
      <c:layout>
        <c:manualLayout>
          <c:xMode val="edge"/>
          <c:yMode val="edge"/>
          <c:x val="0.38631716655190335"/>
          <c:y val="0.58487110854190993"/>
          <c:w val="0.29824601897815989"/>
          <c:h val="0.1999703589175519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Punch</a:t>
            </a:r>
            <a:r>
              <a:rPr lang="ja-JP" altLang="en-US"/>
              <a:t>上部圧力の時間変化 </a:t>
            </a:r>
            <a:r>
              <a:rPr lang="en-US" altLang="ja-JP"/>
              <a:t>(</a:t>
            </a:r>
            <a:r>
              <a:rPr lang="ja-JP" altLang="en-US"/>
              <a:t>平均</a:t>
            </a:r>
            <a:r>
              <a:rPr lang="en-US" altLang="ja-JP"/>
              <a:t>)</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2261112522225044"/>
          <c:y val="0.14245184291378524"/>
          <c:w val="0.80731335196003706"/>
          <c:h val="0.75675273611590343"/>
        </c:manualLayout>
      </c:layout>
      <c:scatterChart>
        <c:scatterStyle val="smoothMarker"/>
        <c:varyColors val="0"/>
        <c:ser>
          <c:idx val="0"/>
          <c:order val="0"/>
          <c:tx>
            <c:strRef>
              <c:f>Sheet1!$C$2</c:f>
              <c:strCache>
                <c:ptCount val="1"/>
                <c:pt idx="0">
                  <c:v>Case - Suction (300[mm/s])</c:v>
                </c:pt>
              </c:strCache>
            </c:strRef>
          </c:tx>
          <c:spPr>
            <a:ln w="19050" cap="rnd">
              <a:solidFill>
                <a:srgbClr val="FF000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Sheet1!$C$3:$C$122</c:f>
              <c:numCache>
                <c:formatCode>General</c:formatCode>
                <c:ptCount val="120"/>
                <c:pt idx="0">
                  <c:v>0</c:v>
                </c:pt>
                <c:pt idx="1">
                  <c:v>-138.14400000000001</c:v>
                </c:pt>
                <c:pt idx="2">
                  <c:v>-68.590999999999994</c:v>
                </c:pt>
                <c:pt idx="3">
                  <c:v>-25.456299999999999</c:v>
                </c:pt>
                <c:pt idx="4">
                  <c:v>-1.2756099999999999</c:v>
                </c:pt>
                <c:pt idx="5">
                  <c:v>12.7736</c:v>
                </c:pt>
                <c:pt idx="6">
                  <c:v>19.6691</c:v>
                </c:pt>
                <c:pt idx="7">
                  <c:v>28.573499999999999</c:v>
                </c:pt>
                <c:pt idx="8">
                  <c:v>34.419699999999999</c:v>
                </c:pt>
                <c:pt idx="9">
                  <c:v>36.903500000000001</c:v>
                </c:pt>
                <c:pt idx="10">
                  <c:v>39.503799999999998</c:v>
                </c:pt>
                <c:pt idx="11">
                  <c:v>40.945</c:v>
                </c:pt>
                <c:pt idx="12">
                  <c:v>45.510399999999997</c:v>
                </c:pt>
                <c:pt idx="13">
                  <c:v>48.2699</c:v>
                </c:pt>
                <c:pt idx="14">
                  <c:v>48.8504</c:v>
                </c:pt>
                <c:pt idx="15">
                  <c:v>34.374400000000001</c:v>
                </c:pt>
                <c:pt idx="16">
                  <c:v>46.696399999999997</c:v>
                </c:pt>
                <c:pt idx="17">
                  <c:v>49.002699999999997</c:v>
                </c:pt>
                <c:pt idx="18">
                  <c:v>55.829300000000003</c:v>
                </c:pt>
                <c:pt idx="19">
                  <c:v>54.923000000000002</c:v>
                </c:pt>
                <c:pt idx="20">
                  <c:v>43.294699999999999</c:v>
                </c:pt>
                <c:pt idx="21">
                  <c:v>46.694099999999999</c:v>
                </c:pt>
                <c:pt idx="22">
                  <c:v>51.510100000000001</c:v>
                </c:pt>
                <c:pt idx="23">
                  <c:v>57.030299999999997</c:v>
                </c:pt>
                <c:pt idx="24">
                  <c:v>55.214599999999997</c:v>
                </c:pt>
                <c:pt idx="25">
                  <c:v>55.019100000000002</c:v>
                </c:pt>
                <c:pt idx="26">
                  <c:v>45.991999999999997</c:v>
                </c:pt>
                <c:pt idx="27">
                  <c:v>51.890500000000003</c:v>
                </c:pt>
                <c:pt idx="28">
                  <c:v>57.350700000000003</c:v>
                </c:pt>
                <c:pt idx="29">
                  <c:v>55.323900000000002</c:v>
                </c:pt>
                <c:pt idx="30">
                  <c:v>54.673999999999999</c:v>
                </c:pt>
                <c:pt idx="31">
                  <c:v>44.417400000000001</c:v>
                </c:pt>
                <c:pt idx="32">
                  <c:v>52.528799999999997</c:v>
                </c:pt>
                <c:pt idx="33">
                  <c:v>57.137700000000002</c:v>
                </c:pt>
                <c:pt idx="34">
                  <c:v>121.401</c:v>
                </c:pt>
                <c:pt idx="35">
                  <c:v>55.711300000000001</c:v>
                </c:pt>
                <c:pt idx="36">
                  <c:v>47.187199999999997</c:v>
                </c:pt>
                <c:pt idx="37">
                  <c:v>46.729500000000002</c:v>
                </c:pt>
                <c:pt idx="38">
                  <c:v>47.586799999999997</c:v>
                </c:pt>
                <c:pt idx="39">
                  <c:v>48.6937</c:v>
                </c:pt>
                <c:pt idx="40">
                  <c:v>49.284799999999997</c:v>
                </c:pt>
                <c:pt idx="41">
                  <c:v>49.712499999999999</c:v>
                </c:pt>
                <c:pt idx="42">
                  <c:v>50.058999999999997</c:v>
                </c:pt>
                <c:pt idx="43">
                  <c:v>49.849899999999998</c:v>
                </c:pt>
                <c:pt idx="44">
                  <c:v>49.860999999999997</c:v>
                </c:pt>
                <c:pt idx="45">
                  <c:v>49.775100000000002</c:v>
                </c:pt>
                <c:pt idx="46">
                  <c:v>49.437399999999997</c:v>
                </c:pt>
                <c:pt idx="47">
                  <c:v>49.389200000000002</c:v>
                </c:pt>
                <c:pt idx="48">
                  <c:v>48.9666</c:v>
                </c:pt>
                <c:pt idx="49">
                  <c:v>48.771299999999997</c:v>
                </c:pt>
                <c:pt idx="50">
                  <c:v>48.536200000000001</c:v>
                </c:pt>
                <c:pt idx="51">
                  <c:v>48.420400000000001</c:v>
                </c:pt>
                <c:pt idx="52">
                  <c:v>48.212499999999999</c:v>
                </c:pt>
                <c:pt idx="53">
                  <c:v>47.887599999999999</c:v>
                </c:pt>
                <c:pt idx="54">
                  <c:v>47.411499999999997</c:v>
                </c:pt>
                <c:pt idx="55">
                  <c:v>47.009099999999997</c:v>
                </c:pt>
                <c:pt idx="56">
                  <c:v>46.883099999999999</c:v>
                </c:pt>
                <c:pt idx="57">
                  <c:v>46.340499999999999</c:v>
                </c:pt>
                <c:pt idx="58">
                  <c:v>45.880600000000001</c:v>
                </c:pt>
                <c:pt idx="59">
                  <c:v>45.144500000000001</c:v>
                </c:pt>
                <c:pt idx="60">
                  <c:v>44.85</c:v>
                </c:pt>
                <c:pt idx="61">
                  <c:v>44.366300000000003</c:v>
                </c:pt>
                <c:pt idx="62">
                  <c:v>43.787799999999997</c:v>
                </c:pt>
                <c:pt idx="63">
                  <c:v>43.406100000000002</c:v>
                </c:pt>
                <c:pt idx="64">
                  <c:v>42.808999999999997</c:v>
                </c:pt>
                <c:pt idx="65">
                  <c:v>42.048000000000002</c:v>
                </c:pt>
                <c:pt idx="66">
                  <c:v>41.112099999999998</c:v>
                </c:pt>
                <c:pt idx="67">
                  <c:v>40.116</c:v>
                </c:pt>
                <c:pt idx="68">
                  <c:v>39.066699999999997</c:v>
                </c:pt>
                <c:pt idx="69">
                  <c:v>38.013100000000001</c:v>
                </c:pt>
                <c:pt idx="70">
                  <c:v>36.742800000000003</c:v>
                </c:pt>
                <c:pt idx="71">
                  <c:v>35.5976</c:v>
                </c:pt>
                <c:pt idx="72">
                  <c:v>34.088799999999999</c:v>
                </c:pt>
                <c:pt idx="73">
                  <c:v>32.498199999999997</c:v>
                </c:pt>
                <c:pt idx="74">
                  <c:v>30.5002</c:v>
                </c:pt>
                <c:pt idx="75">
                  <c:v>28.607500000000002</c:v>
                </c:pt>
                <c:pt idx="76">
                  <c:v>26.592300000000002</c:v>
                </c:pt>
                <c:pt idx="77">
                  <c:v>24.443300000000001</c:v>
                </c:pt>
                <c:pt idx="78">
                  <c:v>22.2593</c:v>
                </c:pt>
                <c:pt idx="79">
                  <c:v>20.516999999999999</c:v>
                </c:pt>
                <c:pt idx="80">
                  <c:v>19.555499999999999</c:v>
                </c:pt>
                <c:pt idx="81">
                  <c:v>19.084399999999999</c:v>
                </c:pt>
                <c:pt idx="82">
                  <c:v>19.778199999999998</c:v>
                </c:pt>
                <c:pt idx="83">
                  <c:v>20.758800000000001</c:v>
                </c:pt>
                <c:pt idx="84">
                  <c:v>21.804099999999998</c:v>
                </c:pt>
                <c:pt idx="85">
                  <c:v>21.8385</c:v>
                </c:pt>
                <c:pt idx="86">
                  <c:v>19.674399999999999</c:v>
                </c:pt>
                <c:pt idx="87">
                  <c:v>15.865600000000001</c:v>
                </c:pt>
                <c:pt idx="88">
                  <c:v>12.234500000000001</c:v>
                </c:pt>
                <c:pt idx="89">
                  <c:v>8.7543900000000008</c:v>
                </c:pt>
                <c:pt idx="90">
                  <c:v>5.9959499999999997</c:v>
                </c:pt>
                <c:pt idx="91">
                  <c:v>4.3690499999999997</c:v>
                </c:pt>
                <c:pt idx="92">
                  <c:v>3.4367100000000002</c:v>
                </c:pt>
                <c:pt idx="93">
                  <c:v>2.9319999999999999</c:v>
                </c:pt>
                <c:pt idx="94">
                  <c:v>2.7303999999999999</c:v>
                </c:pt>
                <c:pt idx="95">
                  <c:v>2.5195400000000001</c:v>
                </c:pt>
                <c:pt idx="96">
                  <c:v>2.2783099999999998</c:v>
                </c:pt>
                <c:pt idx="97">
                  <c:v>2.17889</c:v>
                </c:pt>
                <c:pt idx="98">
                  <c:v>2.0911300000000002</c:v>
                </c:pt>
                <c:pt idx="99">
                  <c:v>2.0794600000000001</c:v>
                </c:pt>
                <c:pt idx="100">
                  <c:v>1.99864</c:v>
                </c:pt>
                <c:pt idx="101">
                  <c:v>1.9314499999999999</c:v>
                </c:pt>
                <c:pt idx="102">
                  <c:v>1.8616999999999999</c:v>
                </c:pt>
                <c:pt idx="103">
                  <c:v>1.7582199999999999</c:v>
                </c:pt>
                <c:pt idx="104">
                  <c:v>1.7664</c:v>
                </c:pt>
                <c:pt idx="105">
                  <c:v>1.65116</c:v>
                </c:pt>
                <c:pt idx="106">
                  <c:v>1.63984</c:v>
                </c:pt>
                <c:pt idx="107">
                  <c:v>1.6163000000000001</c:v>
                </c:pt>
                <c:pt idx="108">
                  <c:v>1.5594699999999999</c:v>
                </c:pt>
                <c:pt idx="109">
                  <c:v>1.5299400000000001</c:v>
                </c:pt>
                <c:pt idx="110">
                  <c:v>1.48864</c:v>
                </c:pt>
                <c:pt idx="111">
                  <c:v>1.4371400000000001</c:v>
                </c:pt>
                <c:pt idx="112">
                  <c:v>1.4030199999999999</c:v>
                </c:pt>
                <c:pt idx="113">
                  <c:v>1.3794299999999999</c:v>
                </c:pt>
                <c:pt idx="114">
                  <c:v>1.3529899999999999</c:v>
                </c:pt>
                <c:pt idx="115">
                  <c:v>1.3248800000000001</c:v>
                </c:pt>
                <c:pt idx="116">
                  <c:v>1.3166599999999999</c:v>
                </c:pt>
                <c:pt idx="117">
                  <c:v>1.3059499999999999</c:v>
                </c:pt>
                <c:pt idx="118">
                  <c:v>1.29023</c:v>
                </c:pt>
                <c:pt idx="119">
                  <c:v>1.2751300000000001</c:v>
                </c:pt>
              </c:numCache>
            </c:numRef>
          </c:yVal>
          <c:smooth val="1"/>
          <c:extLst>
            <c:ext xmlns:c16="http://schemas.microsoft.com/office/drawing/2014/chart" uri="{C3380CC4-5D6E-409C-BE32-E72D297353CC}">
              <c16:uniqueId val="{00000000-DDAA-4463-B5D2-45060007FBFE}"/>
            </c:ext>
          </c:extLst>
        </c:ser>
        <c:ser>
          <c:idx val="1"/>
          <c:order val="1"/>
          <c:tx>
            <c:strRef>
              <c:f>Sheet1!$D$2</c:f>
              <c:strCache>
                <c:ptCount val="1"/>
                <c:pt idx="0">
                  <c:v>Case - Gravity</c:v>
                </c:pt>
              </c:strCache>
            </c:strRef>
          </c:tx>
          <c:spPr>
            <a:ln w="19050" cap="rnd">
              <a:solidFill>
                <a:srgbClr val="00B0F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Sheet1!$D$3:$D$122</c:f>
              <c:numCache>
                <c:formatCode>General</c:formatCode>
                <c:ptCount val="120"/>
                <c:pt idx="0">
                  <c:v>0</c:v>
                </c:pt>
                <c:pt idx="1">
                  <c:v>24.832999999999998</c:v>
                </c:pt>
                <c:pt idx="2">
                  <c:v>34.473199999999999</c:v>
                </c:pt>
                <c:pt idx="3">
                  <c:v>42.381900000000002</c:v>
                </c:pt>
                <c:pt idx="4">
                  <c:v>47.364800000000002</c:v>
                </c:pt>
                <c:pt idx="5">
                  <c:v>52.295499999999997</c:v>
                </c:pt>
                <c:pt idx="6">
                  <c:v>55.759300000000003</c:v>
                </c:pt>
                <c:pt idx="7">
                  <c:v>58.2605</c:v>
                </c:pt>
                <c:pt idx="8">
                  <c:v>60.497900000000001</c:v>
                </c:pt>
                <c:pt idx="9">
                  <c:v>61.962499999999999</c:v>
                </c:pt>
                <c:pt idx="10">
                  <c:v>63.576300000000003</c:v>
                </c:pt>
                <c:pt idx="11">
                  <c:v>64.817099999999996</c:v>
                </c:pt>
                <c:pt idx="12">
                  <c:v>65.502799999999993</c:v>
                </c:pt>
                <c:pt idx="13">
                  <c:v>65.775000000000006</c:v>
                </c:pt>
                <c:pt idx="14">
                  <c:v>65.950599999999994</c:v>
                </c:pt>
                <c:pt idx="15">
                  <c:v>66.123000000000005</c:v>
                </c:pt>
                <c:pt idx="16">
                  <c:v>66.057699999999997</c:v>
                </c:pt>
                <c:pt idx="17">
                  <c:v>66.065399999999997</c:v>
                </c:pt>
                <c:pt idx="18">
                  <c:v>66.010800000000003</c:v>
                </c:pt>
                <c:pt idx="19">
                  <c:v>65.718999999999994</c:v>
                </c:pt>
                <c:pt idx="20">
                  <c:v>65.611000000000004</c:v>
                </c:pt>
                <c:pt idx="21">
                  <c:v>65.246499999999997</c:v>
                </c:pt>
                <c:pt idx="22">
                  <c:v>64.904799999999994</c:v>
                </c:pt>
                <c:pt idx="23">
                  <c:v>64.634100000000004</c:v>
                </c:pt>
                <c:pt idx="24">
                  <c:v>64.003699999999995</c:v>
                </c:pt>
                <c:pt idx="25">
                  <c:v>63.480200000000004</c:v>
                </c:pt>
                <c:pt idx="26">
                  <c:v>62.842399999999998</c:v>
                </c:pt>
                <c:pt idx="27">
                  <c:v>62.393900000000002</c:v>
                </c:pt>
                <c:pt idx="28">
                  <c:v>62.047400000000003</c:v>
                </c:pt>
                <c:pt idx="29">
                  <c:v>61.506500000000003</c:v>
                </c:pt>
                <c:pt idx="30">
                  <c:v>61.0869</c:v>
                </c:pt>
                <c:pt idx="31">
                  <c:v>60.604599999999998</c:v>
                </c:pt>
                <c:pt idx="32">
                  <c:v>60.191099999999999</c:v>
                </c:pt>
                <c:pt idx="33">
                  <c:v>59.785600000000002</c:v>
                </c:pt>
                <c:pt idx="34">
                  <c:v>58.908700000000003</c:v>
                </c:pt>
                <c:pt idx="35">
                  <c:v>58.237099999999998</c:v>
                </c:pt>
                <c:pt idx="36">
                  <c:v>58.510100000000001</c:v>
                </c:pt>
                <c:pt idx="37">
                  <c:v>58.321599999999997</c:v>
                </c:pt>
                <c:pt idx="38">
                  <c:v>58.057099999999998</c:v>
                </c:pt>
                <c:pt idx="39">
                  <c:v>57.138599999999997</c:v>
                </c:pt>
                <c:pt idx="40">
                  <c:v>56.701900000000002</c:v>
                </c:pt>
                <c:pt idx="41">
                  <c:v>56.371200000000002</c:v>
                </c:pt>
                <c:pt idx="42">
                  <c:v>56.5899</c:v>
                </c:pt>
                <c:pt idx="43">
                  <c:v>56.133400000000002</c:v>
                </c:pt>
                <c:pt idx="44">
                  <c:v>55.350900000000003</c:v>
                </c:pt>
                <c:pt idx="45">
                  <c:v>55.191800000000001</c:v>
                </c:pt>
                <c:pt idx="46">
                  <c:v>54.749000000000002</c:v>
                </c:pt>
                <c:pt idx="47">
                  <c:v>54.335500000000003</c:v>
                </c:pt>
                <c:pt idx="48">
                  <c:v>54.0212</c:v>
                </c:pt>
                <c:pt idx="49">
                  <c:v>53.660499999999999</c:v>
                </c:pt>
                <c:pt idx="50">
                  <c:v>53.596499999999999</c:v>
                </c:pt>
                <c:pt idx="51">
                  <c:v>53.365699999999997</c:v>
                </c:pt>
                <c:pt idx="52">
                  <c:v>52.605400000000003</c:v>
                </c:pt>
                <c:pt idx="53">
                  <c:v>52.371400000000001</c:v>
                </c:pt>
                <c:pt idx="54">
                  <c:v>51.759500000000003</c:v>
                </c:pt>
                <c:pt idx="55">
                  <c:v>51.253</c:v>
                </c:pt>
                <c:pt idx="56">
                  <c:v>51.104700000000001</c:v>
                </c:pt>
                <c:pt idx="57">
                  <c:v>50.309399999999997</c:v>
                </c:pt>
                <c:pt idx="58">
                  <c:v>49.931800000000003</c:v>
                </c:pt>
                <c:pt idx="59">
                  <c:v>49.253100000000003</c:v>
                </c:pt>
                <c:pt idx="60">
                  <c:v>48.784199999999998</c:v>
                </c:pt>
                <c:pt idx="61">
                  <c:v>48.171500000000002</c:v>
                </c:pt>
                <c:pt idx="62">
                  <c:v>47.505099999999999</c:v>
                </c:pt>
                <c:pt idx="63">
                  <c:v>46.713200000000001</c:v>
                </c:pt>
                <c:pt idx="64">
                  <c:v>45.855200000000004</c:v>
                </c:pt>
                <c:pt idx="65">
                  <c:v>45.113700000000001</c:v>
                </c:pt>
                <c:pt idx="66">
                  <c:v>43.8185</c:v>
                </c:pt>
                <c:pt idx="67">
                  <c:v>42.717100000000002</c:v>
                </c:pt>
                <c:pt idx="68">
                  <c:v>41.171300000000002</c:v>
                </c:pt>
                <c:pt idx="69">
                  <c:v>39.747999999999998</c:v>
                </c:pt>
                <c:pt idx="70">
                  <c:v>37.862299999999998</c:v>
                </c:pt>
                <c:pt idx="71">
                  <c:v>35.956099999999999</c:v>
                </c:pt>
                <c:pt idx="72">
                  <c:v>33.4557</c:v>
                </c:pt>
                <c:pt idx="73">
                  <c:v>30.803000000000001</c:v>
                </c:pt>
                <c:pt idx="74">
                  <c:v>27.624199999999998</c:v>
                </c:pt>
                <c:pt idx="75">
                  <c:v>23.863199999999999</c:v>
                </c:pt>
                <c:pt idx="76">
                  <c:v>19.822500000000002</c:v>
                </c:pt>
                <c:pt idx="77">
                  <c:v>15.9071</c:v>
                </c:pt>
                <c:pt idx="78">
                  <c:v>12.260400000000001</c:v>
                </c:pt>
                <c:pt idx="79">
                  <c:v>9.9297299999999993</c:v>
                </c:pt>
                <c:pt idx="80">
                  <c:v>7.7539800000000003</c:v>
                </c:pt>
                <c:pt idx="81">
                  <c:v>6.7980400000000003</c:v>
                </c:pt>
                <c:pt idx="82">
                  <c:v>6.0089199999999998</c:v>
                </c:pt>
                <c:pt idx="83">
                  <c:v>5.3072400000000002</c:v>
                </c:pt>
                <c:pt idx="84">
                  <c:v>5.68194</c:v>
                </c:pt>
                <c:pt idx="85">
                  <c:v>5.4686899999999996</c:v>
                </c:pt>
                <c:pt idx="86">
                  <c:v>6.0198900000000002</c:v>
                </c:pt>
                <c:pt idx="87">
                  <c:v>7.7902199999999997</c:v>
                </c:pt>
                <c:pt idx="88">
                  <c:v>9.9375</c:v>
                </c:pt>
                <c:pt idx="89">
                  <c:v>13.3347</c:v>
                </c:pt>
                <c:pt idx="90">
                  <c:v>19.232399999999998</c:v>
                </c:pt>
                <c:pt idx="91">
                  <c:v>27.760999999999999</c:v>
                </c:pt>
                <c:pt idx="92">
                  <c:v>38.771000000000001</c:v>
                </c:pt>
                <c:pt idx="93">
                  <c:v>48.919899999999998</c:v>
                </c:pt>
                <c:pt idx="94">
                  <c:v>47.935099999999998</c:v>
                </c:pt>
                <c:pt idx="95">
                  <c:v>43.4375</c:v>
                </c:pt>
                <c:pt idx="96">
                  <c:v>40.007199999999997</c:v>
                </c:pt>
                <c:pt idx="97">
                  <c:v>36.973399999999998</c:v>
                </c:pt>
                <c:pt idx="98">
                  <c:v>35.218699999999998</c:v>
                </c:pt>
                <c:pt idx="99">
                  <c:v>34.195799999999998</c:v>
                </c:pt>
                <c:pt idx="100">
                  <c:v>33.081400000000002</c:v>
                </c:pt>
                <c:pt idx="101">
                  <c:v>31.852</c:v>
                </c:pt>
                <c:pt idx="102">
                  <c:v>29.7636</c:v>
                </c:pt>
                <c:pt idx="103">
                  <c:v>26.576699999999999</c:v>
                </c:pt>
                <c:pt idx="104">
                  <c:v>21.8352</c:v>
                </c:pt>
                <c:pt idx="105">
                  <c:v>17.4129</c:v>
                </c:pt>
                <c:pt idx="106">
                  <c:v>13.446300000000001</c:v>
                </c:pt>
                <c:pt idx="107">
                  <c:v>9.3452000000000002</c:v>
                </c:pt>
                <c:pt idx="108">
                  <c:v>6.5062300000000004</c:v>
                </c:pt>
                <c:pt idx="109">
                  <c:v>4.4715400000000001</c:v>
                </c:pt>
                <c:pt idx="110">
                  <c:v>3.53633</c:v>
                </c:pt>
                <c:pt idx="111">
                  <c:v>3.2270799999999999</c:v>
                </c:pt>
                <c:pt idx="112">
                  <c:v>2.9467099999999999</c:v>
                </c:pt>
                <c:pt idx="113">
                  <c:v>2.66215</c:v>
                </c:pt>
                <c:pt idx="114">
                  <c:v>2.45628</c:v>
                </c:pt>
                <c:pt idx="115">
                  <c:v>2.4451700000000001</c:v>
                </c:pt>
                <c:pt idx="116">
                  <c:v>2.5158999999999998</c:v>
                </c:pt>
                <c:pt idx="117">
                  <c:v>2.3161399999999999</c:v>
                </c:pt>
                <c:pt idx="118">
                  <c:v>2.4141900000000001</c:v>
                </c:pt>
                <c:pt idx="119">
                  <c:v>2.2468599999999999</c:v>
                </c:pt>
              </c:numCache>
            </c:numRef>
          </c:yVal>
          <c:smooth val="1"/>
          <c:extLst>
            <c:ext xmlns:c16="http://schemas.microsoft.com/office/drawing/2014/chart" uri="{C3380CC4-5D6E-409C-BE32-E72D297353CC}">
              <c16:uniqueId val="{00000001-DDAA-4463-B5D2-45060007FBFE}"/>
            </c:ext>
          </c:extLst>
        </c:ser>
        <c:ser>
          <c:idx val="2"/>
          <c:order val="2"/>
          <c:tx>
            <c:strRef>
              <c:f>Sheet1!$H$2</c:f>
              <c:strCache>
                <c:ptCount val="1"/>
                <c:pt idx="0">
                  <c:v>hojo</c:v>
                </c:pt>
              </c:strCache>
            </c:strRef>
          </c:tx>
          <c:spPr>
            <a:ln w="19050" cap="rnd">
              <a:solidFill>
                <a:schemeClr val="accent3"/>
              </a:solidFill>
              <a:round/>
            </a:ln>
            <a:effectLst/>
          </c:spPr>
          <c:marker>
            <c:symbol val="none"/>
          </c:marker>
          <c:dPt>
            <c:idx val="1"/>
            <c:marker>
              <c:symbol val="none"/>
            </c:marker>
            <c:bubble3D val="0"/>
            <c:spPr>
              <a:ln w="19050" cap="rnd">
                <a:solidFill>
                  <a:schemeClr val="accent3"/>
                </a:solidFill>
                <a:prstDash val="sysDot"/>
                <a:round/>
              </a:ln>
              <a:effectLst/>
            </c:spPr>
            <c:extLst>
              <c:ext xmlns:c16="http://schemas.microsoft.com/office/drawing/2014/chart" uri="{C3380CC4-5D6E-409C-BE32-E72D297353CC}">
                <c16:uniqueId val="{00000003-DDAA-4463-B5D2-45060007FBFE}"/>
              </c:ext>
            </c:extLst>
          </c:dPt>
          <c:xVal>
            <c:numRef>
              <c:f>Sheet1!$G$3:$G$4</c:f>
              <c:numCache>
                <c:formatCode>General</c:formatCode>
                <c:ptCount val="2"/>
                <c:pt idx="0">
                  <c:v>6.6699999999999995E-2</c:v>
                </c:pt>
                <c:pt idx="1">
                  <c:v>6.6699999999999995E-2</c:v>
                </c:pt>
              </c:numCache>
            </c:numRef>
          </c:xVal>
          <c:yVal>
            <c:numRef>
              <c:f>Sheet1!$H$3:$H$4</c:f>
              <c:numCache>
                <c:formatCode>General</c:formatCode>
                <c:ptCount val="2"/>
                <c:pt idx="0">
                  <c:v>-200</c:v>
                </c:pt>
                <c:pt idx="1">
                  <c:v>200</c:v>
                </c:pt>
              </c:numCache>
            </c:numRef>
          </c:yVal>
          <c:smooth val="1"/>
          <c:extLst>
            <c:ext xmlns:c16="http://schemas.microsoft.com/office/drawing/2014/chart" uri="{C3380CC4-5D6E-409C-BE32-E72D297353CC}">
              <c16:uniqueId val="{00000004-DDAA-4463-B5D2-45060007FBFE}"/>
            </c:ext>
          </c:extLst>
        </c:ser>
        <c:dLbls>
          <c:showLegendKey val="0"/>
          <c:showVal val="0"/>
          <c:showCatName val="0"/>
          <c:showSerName val="0"/>
          <c:showPercent val="0"/>
          <c:showBubbleSize val="0"/>
        </c:dLbls>
        <c:axId val="342475584"/>
        <c:axId val="233331792"/>
      </c:scatterChart>
      <c:valAx>
        <c:axId val="342475584"/>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 </a:t>
                </a:r>
                <a:r>
                  <a:rPr lang="en-US" altLang="ja-JP"/>
                  <a:t>[s]</a:t>
                </a:r>
                <a:endParaRPr lang="ja-JP" altLang="en-US"/>
              </a:p>
            </c:rich>
          </c:tx>
          <c:layout>
            <c:manualLayout>
              <c:xMode val="edge"/>
              <c:yMode val="edge"/>
              <c:x val="0.458525781051562"/>
              <c:y val="0.91232471192527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33331792"/>
        <c:crosses val="autoZero"/>
        <c:crossBetween val="midCat"/>
      </c:valAx>
      <c:valAx>
        <c:axId val="233331792"/>
        <c:scaling>
          <c:orientation val="minMax"/>
          <c:max val="150"/>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圧力 </a:t>
                </a:r>
                <a:r>
                  <a:rPr lang="en-US" altLang="ja-JP"/>
                  <a:t>[PaG]</a:t>
                </a:r>
                <a:endParaRPr lang="ja-JP"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42475584"/>
        <c:crosses val="autoZero"/>
        <c:crossBetween val="midCat"/>
      </c:valAx>
      <c:spPr>
        <a:noFill/>
        <a:ln>
          <a:noFill/>
        </a:ln>
        <a:effectLst/>
      </c:spPr>
    </c:plotArea>
    <c:legend>
      <c:legendPos val="r"/>
      <c:legendEntry>
        <c:idx val="2"/>
        <c:delete val="1"/>
      </c:legendEntry>
      <c:layout>
        <c:manualLayout>
          <c:xMode val="edge"/>
          <c:yMode val="edge"/>
          <c:x val="0.59653729574125813"/>
          <c:y val="0.17639140558979649"/>
          <c:w val="0.31156277249180553"/>
          <c:h val="0.1569183791725115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Punch</a:t>
            </a:r>
            <a:r>
              <a:rPr lang="ja-JP" altLang="en-US" dirty="0"/>
              <a:t>上面圧力の時間変化 </a:t>
            </a:r>
            <a:r>
              <a:rPr lang="en-US" altLang="ja-JP" dirty="0"/>
              <a:t>(</a:t>
            </a:r>
            <a:r>
              <a:rPr lang="ja-JP" altLang="en-US" dirty="0"/>
              <a:t>平均）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2261112522225044"/>
          <c:y val="0.14245184291378524"/>
          <c:w val="0.80731335196003706"/>
          <c:h val="0.75675273611590343"/>
        </c:manualLayout>
      </c:layout>
      <c:scatterChart>
        <c:scatterStyle val="smoothMarker"/>
        <c:varyColors val="0"/>
        <c:ser>
          <c:idx val="0"/>
          <c:order val="0"/>
          <c:tx>
            <c:strRef>
              <c:f>Sheet1!$C$2</c:f>
              <c:strCache>
                <c:ptCount val="1"/>
                <c:pt idx="0">
                  <c:v>Case - Suction</c:v>
                </c:pt>
              </c:strCache>
            </c:strRef>
          </c:tx>
          <c:spPr>
            <a:ln w="19050" cap="rnd">
              <a:solidFill>
                <a:srgbClr val="FF0000"/>
              </a:solidFill>
              <a:round/>
            </a:ln>
            <a:effectLst/>
          </c:spPr>
          <c:marker>
            <c:symbol val="none"/>
          </c:marker>
          <c:xVal>
            <c:numRef>
              <c:f>Sheet1!$B$3:$B$122</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Sheet1!$C$3:$C$122</c:f>
              <c:numCache>
                <c:formatCode>General</c:formatCode>
                <c:ptCount val="120"/>
                <c:pt idx="0">
                  <c:v>0</c:v>
                </c:pt>
                <c:pt idx="1">
                  <c:v>-138.14400000000001</c:v>
                </c:pt>
                <c:pt idx="2">
                  <c:v>-68.590999999999994</c:v>
                </c:pt>
                <c:pt idx="3">
                  <c:v>-25.456299999999999</c:v>
                </c:pt>
                <c:pt idx="4">
                  <c:v>-1.2756099999999999</c:v>
                </c:pt>
                <c:pt idx="5">
                  <c:v>12.7736</c:v>
                </c:pt>
                <c:pt idx="6">
                  <c:v>19.6691</c:v>
                </c:pt>
                <c:pt idx="7">
                  <c:v>28.573499999999999</c:v>
                </c:pt>
                <c:pt idx="8">
                  <c:v>34.419699999999999</c:v>
                </c:pt>
                <c:pt idx="9">
                  <c:v>36.903500000000001</c:v>
                </c:pt>
                <c:pt idx="10">
                  <c:v>39.503799999999998</c:v>
                </c:pt>
                <c:pt idx="11">
                  <c:v>40.945</c:v>
                </c:pt>
                <c:pt idx="12">
                  <c:v>45.510399999999997</c:v>
                </c:pt>
                <c:pt idx="13">
                  <c:v>48.2699</c:v>
                </c:pt>
                <c:pt idx="14">
                  <c:v>48.8504</c:v>
                </c:pt>
                <c:pt idx="15">
                  <c:v>34.374400000000001</c:v>
                </c:pt>
                <c:pt idx="16">
                  <c:v>46.696399999999997</c:v>
                </c:pt>
                <c:pt idx="17">
                  <c:v>49.002699999999997</c:v>
                </c:pt>
                <c:pt idx="18">
                  <c:v>55.829300000000003</c:v>
                </c:pt>
                <c:pt idx="19">
                  <c:v>54.923000000000002</c:v>
                </c:pt>
                <c:pt idx="20">
                  <c:v>43.294699999999999</c:v>
                </c:pt>
                <c:pt idx="21">
                  <c:v>46.694099999999999</c:v>
                </c:pt>
                <c:pt idx="22">
                  <c:v>51.510100000000001</c:v>
                </c:pt>
                <c:pt idx="23">
                  <c:v>57.030299999999997</c:v>
                </c:pt>
                <c:pt idx="24">
                  <c:v>55.214599999999997</c:v>
                </c:pt>
                <c:pt idx="25">
                  <c:v>55.019100000000002</c:v>
                </c:pt>
                <c:pt idx="26">
                  <c:v>45.991999999999997</c:v>
                </c:pt>
                <c:pt idx="27">
                  <c:v>51.890500000000003</c:v>
                </c:pt>
                <c:pt idx="28">
                  <c:v>57.350700000000003</c:v>
                </c:pt>
                <c:pt idx="29">
                  <c:v>55.323900000000002</c:v>
                </c:pt>
                <c:pt idx="30">
                  <c:v>54.673999999999999</c:v>
                </c:pt>
                <c:pt idx="31">
                  <c:v>44.417400000000001</c:v>
                </c:pt>
                <c:pt idx="32">
                  <c:v>52.528799999999997</c:v>
                </c:pt>
                <c:pt idx="33">
                  <c:v>57.137700000000002</c:v>
                </c:pt>
                <c:pt idx="34">
                  <c:v>121.401</c:v>
                </c:pt>
                <c:pt idx="35">
                  <c:v>55.711300000000001</c:v>
                </c:pt>
                <c:pt idx="36">
                  <c:v>47.187199999999997</c:v>
                </c:pt>
                <c:pt idx="37">
                  <c:v>46.729500000000002</c:v>
                </c:pt>
                <c:pt idx="38">
                  <c:v>47.586799999999997</c:v>
                </c:pt>
                <c:pt idx="39">
                  <c:v>48.6937</c:v>
                </c:pt>
                <c:pt idx="40">
                  <c:v>49.284799999999997</c:v>
                </c:pt>
                <c:pt idx="41">
                  <c:v>49.712499999999999</c:v>
                </c:pt>
                <c:pt idx="42">
                  <c:v>50.058999999999997</c:v>
                </c:pt>
                <c:pt idx="43">
                  <c:v>49.849899999999998</c:v>
                </c:pt>
                <c:pt idx="44">
                  <c:v>49.860999999999997</c:v>
                </c:pt>
                <c:pt idx="45">
                  <c:v>49.775100000000002</c:v>
                </c:pt>
                <c:pt idx="46">
                  <c:v>49.437399999999997</c:v>
                </c:pt>
                <c:pt idx="47">
                  <c:v>49.389200000000002</c:v>
                </c:pt>
                <c:pt idx="48">
                  <c:v>48.9666</c:v>
                </c:pt>
                <c:pt idx="49">
                  <c:v>48.771299999999997</c:v>
                </c:pt>
                <c:pt idx="50">
                  <c:v>48.536200000000001</c:v>
                </c:pt>
                <c:pt idx="51">
                  <c:v>48.420400000000001</c:v>
                </c:pt>
                <c:pt idx="52">
                  <c:v>48.212499999999999</c:v>
                </c:pt>
                <c:pt idx="53">
                  <c:v>47.887599999999999</c:v>
                </c:pt>
                <c:pt idx="54">
                  <c:v>47.411499999999997</c:v>
                </c:pt>
                <c:pt idx="55">
                  <c:v>47.009099999999997</c:v>
                </c:pt>
                <c:pt idx="56">
                  <c:v>46.883099999999999</c:v>
                </c:pt>
                <c:pt idx="57">
                  <c:v>46.340499999999999</c:v>
                </c:pt>
                <c:pt idx="58">
                  <c:v>45.880600000000001</c:v>
                </c:pt>
                <c:pt idx="59">
                  <c:v>45.144500000000001</c:v>
                </c:pt>
                <c:pt idx="60">
                  <c:v>44.85</c:v>
                </c:pt>
                <c:pt idx="61">
                  <c:v>44.366300000000003</c:v>
                </c:pt>
                <c:pt idx="62">
                  <c:v>43.787799999999997</c:v>
                </c:pt>
                <c:pt idx="63">
                  <c:v>43.406100000000002</c:v>
                </c:pt>
                <c:pt idx="64">
                  <c:v>42.808999999999997</c:v>
                </c:pt>
                <c:pt idx="65">
                  <c:v>42.048000000000002</c:v>
                </c:pt>
                <c:pt idx="66">
                  <c:v>41.112099999999998</c:v>
                </c:pt>
                <c:pt idx="67">
                  <c:v>40.116</c:v>
                </c:pt>
                <c:pt idx="68">
                  <c:v>39.066699999999997</c:v>
                </c:pt>
                <c:pt idx="69">
                  <c:v>38.013100000000001</c:v>
                </c:pt>
                <c:pt idx="70">
                  <c:v>36.742800000000003</c:v>
                </c:pt>
                <c:pt idx="71">
                  <c:v>35.5976</c:v>
                </c:pt>
                <c:pt idx="72">
                  <c:v>34.088799999999999</c:v>
                </c:pt>
                <c:pt idx="73">
                  <c:v>32.498199999999997</c:v>
                </c:pt>
                <c:pt idx="74">
                  <c:v>30.5002</c:v>
                </c:pt>
                <c:pt idx="75">
                  <c:v>28.607500000000002</c:v>
                </c:pt>
                <c:pt idx="76">
                  <c:v>26.592300000000002</c:v>
                </c:pt>
                <c:pt idx="77">
                  <c:v>24.443300000000001</c:v>
                </c:pt>
                <c:pt idx="78">
                  <c:v>22.2593</c:v>
                </c:pt>
                <c:pt idx="79">
                  <c:v>20.516999999999999</c:v>
                </c:pt>
                <c:pt idx="80">
                  <c:v>19.555499999999999</c:v>
                </c:pt>
                <c:pt idx="81">
                  <c:v>19.084399999999999</c:v>
                </c:pt>
                <c:pt idx="82">
                  <c:v>19.778199999999998</c:v>
                </c:pt>
                <c:pt idx="83">
                  <c:v>20.758800000000001</c:v>
                </c:pt>
                <c:pt idx="84">
                  <c:v>21.804099999999998</c:v>
                </c:pt>
                <c:pt idx="85">
                  <c:v>21.8385</c:v>
                </c:pt>
                <c:pt idx="86">
                  <c:v>19.674399999999999</c:v>
                </c:pt>
                <c:pt idx="87">
                  <c:v>15.865600000000001</c:v>
                </c:pt>
                <c:pt idx="88">
                  <c:v>12.234500000000001</c:v>
                </c:pt>
                <c:pt idx="89">
                  <c:v>8.7543900000000008</c:v>
                </c:pt>
                <c:pt idx="90">
                  <c:v>5.9959499999999997</c:v>
                </c:pt>
                <c:pt idx="91">
                  <c:v>4.3690499999999997</c:v>
                </c:pt>
                <c:pt idx="92">
                  <c:v>3.4367100000000002</c:v>
                </c:pt>
                <c:pt idx="93">
                  <c:v>2.9319999999999999</c:v>
                </c:pt>
                <c:pt idx="94">
                  <c:v>2.7303999999999999</c:v>
                </c:pt>
                <c:pt idx="95">
                  <c:v>2.5195400000000001</c:v>
                </c:pt>
                <c:pt idx="96">
                  <c:v>2.2783099999999998</c:v>
                </c:pt>
                <c:pt idx="97">
                  <c:v>2.17889</c:v>
                </c:pt>
                <c:pt idx="98">
                  <c:v>2.0911300000000002</c:v>
                </c:pt>
                <c:pt idx="99">
                  <c:v>2.0794600000000001</c:v>
                </c:pt>
                <c:pt idx="100">
                  <c:v>1.99864</c:v>
                </c:pt>
                <c:pt idx="101">
                  <c:v>1.9314499999999999</c:v>
                </c:pt>
                <c:pt idx="102">
                  <c:v>1.8616999999999999</c:v>
                </c:pt>
                <c:pt idx="103">
                  <c:v>1.7582199999999999</c:v>
                </c:pt>
                <c:pt idx="104">
                  <c:v>1.7664</c:v>
                </c:pt>
                <c:pt idx="105">
                  <c:v>1.65116</c:v>
                </c:pt>
                <c:pt idx="106">
                  <c:v>1.63984</c:v>
                </c:pt>
                <c:pt idx="107">
                  <c:v>1.6163000000000001</c:v>
                </c:pt>
                <c:pt idx="108">
                  <c:v>1.5594699999999999</c:v>
                </c:pt>
                <c:pt idx="109">
                  <c:v>1.5299400000000001</c:v>
                </c:pt>
                <c:pt idx="110">
                  <c:v>1.48864</c:v>
                </c:pt>
                <c:pt idx="111">
                  <c:v>1.4371400000000001</c:v>
                </c:pt>
                <c:pt idx="112">
                  <c:v>1.4030199999999999</c:v>
                </c:pt>
                <c:pt idx="113">
                  <c:v>1.3794299999999999</c:v>
                </c:pt>
                <c:pt idx="114">
                  <c:v>1.3529899999999999</c:v>
                </c:pt>
                <c:pt idx="115">
                  <c:v>1.3248800000000001</c:v>
                </c:pt>
                <c:pt idx="116">
                  <c:v>1.3166599999999999</c:v>
                </c:pt>
                <c:pt idx="117">
                  <c:v>1.3059499999999999</c:v>
                </c:pt>
                <c:pt idx="118">
                  <c:v>1.29023</c:v>
                </c:pt>
                <c:pt idx="119">
                  <c:v>1.2751300000000001</c:v>
                </c:pt>
              </c:numCache>
            </c:numRef>
          </c:yVal>
          <c:smooth val="1"/>
          <c:extLst>
            <c:ext xmlns:c16="http://schemas.microsoft.com/office/drawing/2014/chart" uri="{C3380CC4-5D6E-409C-BE32-E72D297353CC}">
              <c16:uniqueId val="{00000000-5344-4CB2-A0E6-3C4E5848509C}"/>
            </c:ext>
          </c:extLst>
        </c:ser>
        <c:ser>
          <c:idx val="2"/>
          <c:order val="1"/>
          <c:tx>
            <c:strRef>
              <c:f>Sheet1!$H$2</c:f>
              <c:strCache>
                <c:ptCount val="1"/>
                <c:pt idx="0">
                  <c:v>hojo</c:v>
                </c:pt>
              </c:strCache>
            </c:strRef>
          </c:tx>
          <c:spPr>
            <a:ln w="19050" cap="rnd">
              <a:solidFill>
                <a:schemeClr val="accent3"/>
              </a:solidFill>
              <a:round/>
            </a:ln>
            <a:effectLst/>
          </c:spPr>
          <c:marker>
            <c:symbol val="none"/>
          </c:marker>
          <c:dPt>
            <c:idx val="1"/>
            <c:marker>
              <c:symbol val="none"/>
            </c:marker>
            <c:bubble3D val="0"/>
            <c:spPr>
              <a:ln w="19050" cap="rnd">
                <a:solidFill>
                  <a:schemeClr val="accent3"/>
                </a:solidFill>
                <a:prstDash val="sysDot"/>
                <a:round/>
              </a:ln>
              <a:effectLst/>
            </c:spPr>
            <c:extLst>
              <c:ext xmlns:c16="http://schemas.microsoft.com/office/drawing/2014/chart" uri="{C3380CC4-5D6E-409C-BE32-E72D297353CC}">
                <c16:uniqueId val="{00000003-5344-4CB2-A0E6-3C4E5848509C}"/>
              </c:ext>
            </c:extLst>
          </c:dPt>
          <c:xVal>
            <c:numRef>
              <c:f>Sheet1!$G$3:$G$4</c:f>
              <c:numCache>
                <c:formatCode>General</c:formatCode>
                <c:ptCount val="2"/>
                <c:pt idx="0">
                  <c:v>6.6699999999999995E-2</c:v>
                </c:pt>
                <c:pt idx="1">
                  <c:v>6.6699999999999995E-2</c:v>
                </c:pt>
              </c:numCache>
            </c:numRef>
          </c:xVal>
          <c:yVal>
            <c:numRef>
              <c:f>Sheet1!$H$3:$H$4</c:f>
              <c:numCache>
                <c:formatCode>General</c:formatCode>
                <c:ptCount val="2"/>
                <c:pt idx="0">
                  <c:v>-200</c:v>
                </c:pt>
                <c:pt idx="1">
                  <c:v>200</c:v>
                </c:pt>
              </c:numCache>
            </c:numRef>
          </c:yVal>
          <c:smooth val="1"/>
          <c:extLst>
            <c:ext xmlns:c16="http://schemas.microsoft.com/office/drawing/2014/chart" uri="{C3380CC4-5D6E-409C-BE32-E72D297353CC}">
              <c16:uniqueId val="{00000004-5344-4CB2-A0E6-3C4E5848509C}"/>
            </c:ext>
          </c:extLst>
        </c:ser>
        <c:dLbls>
          <c:showLegendKey val="0"/>
          <c:showVal val="0"/>
          <c:showCatName val="0"/>
          <c:showSerName val="0"/>
          <c:showPercent val="0"/>
          <c:showBubbleSize val="0"/>
        </c:dLbls>
        <c:axId val="146221360"/>
        <c:axId val="146221920"/>
      </c:scatterChart>
      <c:valAx>
        <c:axId val="146221360"/>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 </a:t>
                </a:r>
                <a:r>
                  <a:rPr lang="en-US" altLang="ja-JP"/>
                  <a:t>[s]</a:t>
                </a:r>
                <a:endParaRPr lang="ja-JP" altLang="en-US"/>
              </a:p>
            </c:rich>
          </c:tx>
          <c:layout>
            <c:manualLayout>
              <c:xMode val="edge"/>
              <c:yMode val="edge"/>
              <c:x val="0.458525781051562"/>
              <c:y val="0.912324711925270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21920"/>
        <c:crosses val="autoZero"/>
        <c:crossBetween val="midCat"/>
        <c:majorUnit val="4.0000000000000008E-2"/>
      </c:valAx>
      <c:valAx>
        <c:axId val="146221920"/>
        <c:scaling>
          <c:orientation val="minMax"/>
          <c:max val="150"/>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圧力 </a:t>
                </a:r>
                <a:r>
                  <a:rPr lang="en-US" altLang="ja-JP" dirty="0"/>
                  <a:t>[</a:t>
                </a:r>
                <a:r>
                  <a:rPr lang="en-US" altLang="ja-JP" dirty="0" err="1"/>
                  <a:t>PaG</a:t>
                </a:r>
                <a:r>
                  <a:rPr lang="en-US" altLang="ja-JP" dirty="0"/>
                  <a:t>]</a:t>
                </a:r>
                <a:endParaRPr lang="ja-JP"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6221360"/>
        <c:crosses val="autoZero"/>
        <c:crossBetween val="midCat"/>
      </c:valAx>
      <c:spPr>
        <a:noFill/>
        <a:ln>
          <a:noFill/>
        </a:ln>
        <a:effectLst/>
      </c:spPr>
    </c:plotArea>
    <c:legend>
      <c:legendPos val="r"/>
      <c:legendEntry>
        <c:idx val="1"/>
        <c:delete val="1"/>
      </c:legendEntry>
      <c:layout>
        <c:manualLayout>
          <c:xMode val="edge"/>
          <c:yMode val="edge"/>
          <c:x val="0.61597263562439331"/>
          <c:y val="0.6396312695558406"/>
          <c:w val="0.33093377284466774"/>
          <c:h val="0.152123738605047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rgbClr val="808080"/>
      </a:solidFill>
    </a:ln>
    <a:effectLst/>
  </c:spPr>
  <c:txPr>
    <a:bodyPr/>
    <a:lstStyle/>
    <a:p>
      <a:pPr>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54485797249456"/>
          <c:y val="6.50584757874893E-2"/>
          <c:w val="0.80894578561233199"/>
          <c:h val="0.69312543289235684"/>
        </c:manualLayout>
      </c:layout>
      <c:scatterChart>
        <c:scatterStyle val="smoothMarker"/>
        <c:varyColors val="0"/>
        <c:ser>
          <c:idx val="0"/>
          <c:order val="0"/>
          <c:tx>
            <c:strRef>
              <c:f>pressure_300!$B$1</c:f>
              <c:strCache>
                <c:ptCount val="1"/>
                <c:pt idx="0">
                  <c:v>avg pressure (stats)</c:v>
                </c:pt>
              </c:strCache>
            </c:strRef>
          </c:tx>
          <c:spPr>
            <a:ln w="19050" cap="rnd">
              <a:solidFill>
                <a:schemeClr val="bg2">
                  <a:lumMod val="75000"/>
                </a:schemeClr>
              </a:solidFill>
              <a:round/>
            </a:ln>
            <a:effectLst/>
          </c:spPr>
          <c:marker>
            <c:symbol val="none"/>
          </c:marker>
          <c:xVal>
            <c:numRef>
              <c:f>pressure_300!$A$2:$A$121</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pressure_300!$B$2:$B$121</c:f>
              <c:numCache>
                <c:formatCode>General</c:formatCode>
                <c:ptCount val="120"/>
                <c:pt idx="0">
                  <c:v>0</c:v>
                </c:pt>
                <c:pt idx="1">
                  <c:v>-138.14400000000001</c:v>
                </c:pt>
                <c:pt idx="2">
                  <c:v>-68.590999999999994</c:v>
                </c:pt>
                <c:pt idx="3">
                  <c:v>-25.456299999999999</c:v>
                </c:pt>
                <c:pt idx="4">
                  <c:v>-1.2756099999999999</c:v>
                </c:pt>
                <c:pt idx="5">
                  <c:v>12.7736</c:v>
                </c:pt>
                <c:pt idx="6">
                  <c:v>19.6691</c:v>
                </c:pt>
                <c:pt idx="7">
                  <c:v>28.573499999999999</c:v>
                </c:pt>
                <c:pt idx="8">
                  <c:v>34.419699999999999</c:v>
                </c:pt>
                <c:pt idx="9">
                  <c:v>36.903500000000001</c:v>
                </c:pt>
                <c:pt idx="10">
                  <c:v>39.503799999999998</c:v>
                </c:pt>
                <c:pt idx="11">
                  <c:v>40.945</c:v>
                </c:pt>
                <c:pt idx="12">
                  <c:v>45.510399999999997</c:v>
                </c:pt>
                <c:pt idx="13">
                  <c:v>48.2699</c:v>
                </c:pt>
                <c:pt idx="14">
                  <c:v>48.8504</c:v>
                </c:pt>
                <c:pt idx="15">
                  <c:v>34.374400000000001</c:v>
                </c:pt>
                <c:pt idx="16">
                  <c:v>46.696399999999997</c:v>
                </c:pt>
                <c:pt idx="17">
                  <c:v>49.002699999999997</c:v>
                </c:pt>
                <c:pt idx="18">
                  <c:v>55.829300000000003</c:v>
                </c:pt>
                <c:pt idx="19">
                  <c:v>54.923000000000002</c:v>
                </c:pt>
                <c:pt idx="20">
                  <c:v>43.294699999999999</c:v>
                </c:pt>
                <c:pt idx="21">
                  <c:v>46.694099999999999</c:v>
                </c:pt>
                <c:pt idx="22">
                  <c:v>51.510100000000001</c:v>
                </c:pt>
                <c:pt idx="23">
                  <c:v>57.030299999999997</c:v>
                </c:pt>
                <c:pt idx="24">
                  <c:v>55.214599999999997</c:v>
                </c:pt>
                <c:pt idx="25">
                  <c:v>55.019100000000002</c:v>
                </c:pt>
                <c:pt idx="26">
                  <c:v>45.991999999999997</c:v>
                </c:pt>
                <c:pt idx="27">
                  <c:v>51.890500000000003</c:v>
                </c:pt>
                <c:pt idx="28">
                  <c:v>57.350700000000003</c:v>
                </c:pt>
                <c:pt idx="29">
                  <c:v>55.323900000000002</c:v>
                </c:pt>
                <c:pt idx="30">
                  <c:v>54.673999999999999</c:v>
                </c:pt>
                <c:pt idx="31">
                  <c:v>44.417400000000001</c:v>
                </c:pt>
                <c:pt idx="32">
                  <c:v>52.528799999999997</c:v>
                </c:pt>
                <c:pt idx="33">
                  <c:v>57.137700000000002</c:v>
                </c:pt>
                <c:pt idx="34">
                  <c:v>121.401</c:v>
                </c:pt>
                <c:pt idx="35">
                  <c:v>55.711300000000001</c:v>
                </c:pt>
                <c:pt idx="36">
                  <c:v>47.187199999999997</c:v>
                </c:pt>
                <c:pt idx="37">
                  <c:v>46.729500000000002</c:v>
                </c:pt>
                <c:pt idx="38">
                  <c:v>47.586799999999997</c:v>
                </c:pt>
                <c:pt idx="39">
                  <c:v>48.6937</c:v>
                </c:pt>
                <c:pt idx="40">
                  <c:v>49.284799999999997</c:v>
                </c:pt>
                <c:pt idx="41">
                  <c:v>49.712499999999999</c:v>
                </c:pt>
                <c:pt idx="42">
                  <c:v>50.058999999999997</c:v>
                </c:pt>
                <c:pt idx="43">
                  <c:v>49.849899999999998</c:v>
                </c:pt>
                <c:pt idx="44">
                  <c:v>49.860999999999997</c:v>
                </c:pt>
                <c:pt idx="45">
                  <c:v>49.775100000000002</c:v>
                </c:pt>
                <c:pt idx="46">
                  <c:v>49.437399999999997</c:v>
                </c:pt>
                <c:pt idx="47">
                  <c:v>49.389200000000002</c:v>
                </c:pt>
                <c:pt idx="48">
                  <c:v>48.9666</c:v>
                </c:pt>
                <c:pt idx="49">
                  <c:v>48.771299999999997</c:v>
                </c:pt>
                <c:pt idx="50">
                  <c:v>48.536200000000001</c:v>
                </c:pt>
                <c:pt idx="51">
                  <c:v>48.420400000000001</c:v>
                </c:pt>
                <c:pt idx="52">
                  <c:v>48.212499999999999</c:v>
                </c:pt>
                <c:pt idx="53">
                  <c:v>47.887599999999999</c:v>
                </c:pt>
                <c:pt idx="54">
                  <c:v>47.411499999999997</c:v>
                </c:pt>
                <c:pt idx="55">
                  <c:v>47.009099999999997</c:v>
                </c:pt>
                <c:pt idx="56">
                  <c:v>46.883099999999999</c:v>
                </c:pt>
                <c:pt idx="57">
                  <c:v>46.340499999999999</c:v>
                </c:pt>
                <c:pt idx="58">
                  <c:v>45.880600000000001</c:v>
                </c:pt>
                <c:pt idx="59">
                  <c:v>45.144500000000001</c:v>
                </c:pt>
                <c:pt idx="60">
                  <c:v>44.85</c:v>
                </c:pt>
                <c:pt idx="61">
                  <c:v>44.366300000000003</c:v>
                </c:pt>
                <c:pt idx="62">
                  <c:v>43.787799999999997</c:v>
                </c:pt>
                <c:pt idx="63">
                  <c:v>43.406100000000002</c:v>
                </c:pt>
                <c:pt idx="64">
                  <c:v>42.808999999999997</c:v>
                </c:pt>
                <c:pt idx="65">
                  <c:v>42.048000000000002</c:v>
                </c:pt>
                <c:pt idx="66">
                  <c:v>41.112099999999998</c:v>
                </c:pt>
                <c:pt idx="67">
                  <c:v>40.116</c:v>
                </c:pt>
                <c:pt idx="68">
                  <c:v>39.066699999999997</c:v>
                </c:pt>
                <c:pt idx="69">
                  <c:v>38.013100000000001</c:v>
                </c:pt>
                <c:pt idx="70">
                  <c:v>36.742800000000003</c:v>
                </c:pt>
                <c:pt idx="71">
                  <c:v>35.5976</c:v>
                </c:pt>
                <c:pt idx="72">
                  <c:v>34.088799999999999</c:v>
                </c:pt>
                <c:pt idx="73">
                  <c:v>32.498199999999997</c:v>
                </c:pt>
                <c:pt idx="74">
                  <c:v>30.5002</c:v>
                </c:pt>
                <c:pt idx="75">
                  <c:v>28.607500000000002</c:v>
                </c:pt>
                <c:pt idx="76">
                  <c:v>26.592300000000002</c:v>
                </c:pt>
                <c:pt idx="77">
                  <c:v>24.443300000000001</c:v>
                </c:pt>
                <c:pt idx="78">
                  <c:v>22.2593</c:v>
                </c:pt>
                <c:pt idx="79">
                  <c:v>20.516999999999999</c:v>
                </c:pt>
                <c:pt idx="80">
                  <c:v>19.555499999999999</c:v>
                </c:pt>
                <c:pt idx="81">
                  <c:v>19.084399999999999</c:v>
                </c:pt>
                <c:pt idx="82">
                  <c:v>19.778199999999998</c:v>
                </c:pt>
                <c:pt idx="83">
                  <c:v>20.758800000000001</c:v>
                </c:pt>
                <c:pt idx="84">
                  <c:v>21.804099999999998</c:v>
                </c:pt>
                <c:pt idx="85">
                  <c:v>21.8385</c:v>
                </c:pt>
                <c:pt idx="86">
                  <c:v>19.674399999999999</c:v>
                </c:pt>
                <c:pt idx="87">
                  <c:v>15.865600000000001</c:v>
                </c:pt>
                <c:pt idx="88">
                  <c:v>12.234500000000001</c:v>
                </c:pt>
                <c:pt idx="89">
                  <c:v>8.7543900000000008</c:v>
                </c:pt>
                <c:pt idx="90">
                  <c:v>5.9959499999999997</c:v>
                </c:pt>
                <c:pt idx="91">
                  <c:v>4.3690499999999997</c:v>
                </c:pt>
                <c:pt idx="92">
                  <c:v>3.4367100000000002</c:v>
                </c:pt>
                <c:pt idx="93">
                  <c:v>2.9319999999999999</c:v>
                </c:pt>
                <c:pt idx="94">
                  <c:v>2.7303999999999999</c:v>
                </c:pt>
                <c:pt idx="95">
                  <c:v>2.5195400000000001</c:v>
                </c:pt>
                <c:pt idx="96">
                  <c:v>2.2783099999999998</c:v>
                </c:pt>
                <c:pt idx="97">
                  <c:v>2.17889</c:v>
                </c:pt>
                <c:pt idx="98">
                  <c:v>2.0911300000000002</c:v>
                </c:pt>
                <c:pt idx="99">
                  <c:v>2.0794600000000001</c:v>
                </c:pt>
                <c:pt idx="100">
                  <c:v>1.99864</c:v>
                </c:pt>
                <c:pt idx="101">
                  <c:v>1.9314499999999999</c:v>
                </c:pt>
                <c:pt idx="102">
                  <c:v>1.8616999999999999</c:v>
                </c:pt>
                <c:pt idx="103">
                  <c:v>1.7582199999999999</c:v>
                </c:pt>
                <c:pt idx="104">
                  <c:v>1.7664</c:v>
                </c:pt>
                <c:pt idx="105">
                  <c:v>1.65116</c:v>
                </c:pt>
                <c:pt idx="106">
                  <c:v>1.63984</c:v>
                </c:pt>
                <c:pt idx="107">
                  <c:v>1.6163000000000001</c:v>
                </c:pt>
                <c:pt idx="108">
                  <c:v>1.5594699999999999</c:v>
                </c:pt>
                <c:pt idx="109">
                  <c:v>1.5299400000000001</c:v>
                </c:pt>
                <c:pt idx="110">
                  <c:v>1.48864</c:v>
                </c:pt>
                <c:pt idx="111">
                  <c:v>1.4371400000000001</c:v>
                </c:pt>
                <c:pt idx="112">
                  <c:v>1.4030199999999999</c:v>
                </c:pt>
                <c:pt idx="113">
                  <c:v>1.3794299999999999</c:v>
                </c:pt>
                <c:pt idx="114">
                  <c:v>1.3529899999999999</c:v>
                </c:pt>
                <c:pt idx="115">
                  <c:v>1.3248800000000001</c:v>
                </c:pt>
                <c:pt idx="116">
                  <c:v>1.3166599999999999</c:v>
                </c:pt>
                <c:pt idx="117">
                  <c:v>1.3059499999999999</c:v>
                </c:pt>
                <c:pt idx="118">
                  <c:v>1.29023</c:v>
                </c:pt>
                <c:pt idx="119">
                  <c:v>1.2751300000000001</c:v>
                </c:pt>
              </c:numCache>
            </c:numRef>
          </c:yVal>
          <c:smooth val="1"/>
          <c:extLst>
            <c:ext xmlns:c16="http://schemas.microsoft.com/office/drawing/2014/chart" uri="{C3380CC4-5D6E-409C-BE32-E72D297353CC}">
              <c16:uniqueId val="{00000000-A4E8-4C08-BF8E-7132521C9943}"/>
            </c:ext>
          </c:extLst>
        </c:ser>
        <c:dLbls>
          <c:showLegendKey val="0"/>
          <c:showVal val="0"/>
          <c:showCatName val="0"/>
          <c:showSerName val="0"/>
          <c:showPercent val="0"/>
          <c:showBubbleSize val="0"/>
        </c:dLbls>
        <c:axId val="147332368"/>
        <c:axId val="147332928"/>
      </c:scatterChart>
      <c:valAx>
        <c:axId val="147332368"/>
        <c:scaling>
          <c:orientation val="minMax"/>
          <c:max val="0.24000000000000002"/>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 </a:t>
                </a:r>
                <a:r>
                  <a:rPr lang="en-US" altLang="ja-JP"/>
                  <a:t>[s]</a:t>
                </a:r>
                <a:endParaRPr lang="ja-JP" altLang="en-US"/>
              </a:p>
            </c:rich>
          </c:tx>
          <c:layout>
            <c:manualLayout>
              <c:xMode val="edge"/>
              <c:yMode val="edge"/>
              <c:x val="0.46370291551393916"/>
              <c:y val="0.9111226493893491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2928"/>
        <c:crossesAt val="-150"/>
        <c:crossBetween val="midCat"/>
      </c:valAx>
      <c:valAx>
        <c:axId val="147332928"/>
        <c:scaling>
          <c:orientation val="minMax"/>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Punch</a:t>
                </a:r>
                <a:r>
                  <a:rPr lang="ja-JP" altLang="en-US"/>
                  <a:t>上部圧力 </a:t>
                </a:r>
                <a:r>
                  <a:rPr lang="en-US" altLang="ja-JP"/>
                  <a:t>[Pa]</a:t>
                </a:r>
                <a:endParaRPr lang="ja-JP" altLang="en-US"/>
              </a:p>
            </c:rich>
          </c:tx>
          <c:layout>
            <c:manualLayout>
              <c:xMode val="edge"/>
              <c:yMode val="edge"/>
              <c:x val="2.9370327920867547E-2"/>
              <c:y val="0.181597905089137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23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粒子と</a:t>
            </a:r>
            <a:r>
              <a:rPr lang="en-US" altLang="ja-JP"/>
              <a:t>Punch</a:t>
            </a:r>
            <a:r>
              <a:rPr lang="ja-JP" altLang="en-US"/>
              <a:t>の距離</a:t>
            </a:r>
            <a:r>
              <a:rPr lang="en-US" altLang="ja-JP"/>
              <a:t>(</a:t>
            </a:r>
            <a:r>
              <a:rPr lang="ja-JP" altLang="en-US"/>
              <a:t>上</a:t>
            </a:r>
            <a:r>
              <a:rPr lang="en-US" altLang="ja-JP"/>
              <a:t>)</a:t>
            </a:r>
            <a:r>
              <a:rPr lang="ja-JP" altLang="en-US"/>
              <a:t> </a:t>
            </a:r>
            <a:r>
              <a:rPr lang="en-US" altLang="ja-JP"/>
              <a:t>/ Punch</a:t>
            </a:r>
            <a:r>
              <a:rPr lang="ja-JP" altLang="en-US"/>
              <a:t>上部圧力</a:t>
            </a:r>
            <a:r>
              <a:rPr lang="en-US" altLang="ja-JP"/>
              <a:t>(</a:t>
            </a:r>
            <a:r>
              <a:rPr lang="ja-JP" altLang="en-US"/>
              <a:t>下</a:t>
            </a:r>
            <a:r>
              <a:rPr lang="en-US" altLang="ja-JP"/>
              <a:t>)</a:t>
            </a:r>
            <a:endParaRPr lang="ja-JP"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5218283172778135"/>
          <c:y val="0.26514487615522359"/>
          <c:w val="0.80930781779422256"/>
          <c:h val="0.66769892679878373"/>
        </c:manualLayout>
      </c:layout>
      <c:scatterChart>
        <c:scatterStyle val="smoothMarker"/>
        <c:varyColors val="0"/>
        <c:ser>
          <c:idx val="0"/>
          <c:order val="0"/>
          <c:spPr>
            <a:ln w="19050" cap="rnd">
              <a:solidFill>
                <a:srgbClr val="FF7171"/>
              </a:solidFill>
              <a:round/>
            </a:ln>
            <a:effectLst/>
          </c:spPr>
          <c:marker>
            <c:symbol val="none"/>
          </c:marker>
          <c:xVal>
            <c:numRef>
              <c:f>pressure_300!$L$3:$L$121</c:f>
              <c:numCache>
                <c:formatCode>General</c:formatCode>
                <c:ptCount val="119"/>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numCache>
            </c:numRef>
          </c:xVal>
          <c:yVal>
            <c:numRef>
              <c:f>pressure_300!$M$3:$M$121</c:f>
              <c:numCache>
                <c:formatCode>General</c:formatCode>
                <c:ptCount val="119"/>
                <c:pt idx="0">
                  <c:v>530.6</c:v>
                </c:pt>
                <c:pt idx="1">
                  <c:v>692.03199999999993</c:v>
                </c:pt>
                <c:pt idx="2">
                  <c:v>788.76599999999996</c:v>
                </c:pt>
                <c:pt idx="3">
                  <c:v>844.81299999999976</c:v>
                </c:pt>
                <c:pt idx="4">
                  <c:v>862.94999999999993</c:v>
                </c:pt>
                <c:pt idx="5">
                  <c:v>843.78399999999976</c:v>
                </c:pt>
                <c:pt idx="6">
                  <c:v>787.39599999999962</c:v>
                </c:pt>
                <c:pt idx="7">
                  <c:v>693.99299999999948</c:v>
                </c:pt>
                <c:pt idx="8">
                  <c:v>562.46700000000055</c:v>
                </c:pt>
                <c:pt idx="9">
                  <c:v>394.4819999999998</c:v>
                </c:pt>
                <c:pt idx="10">
                  <c:v>189.93299999999977</c:v>
                </c:pt>
                <c:pt idx="11">
                  <c:v>122.56100000000019</c:v>
                </c:pt>
                <c:pt idx="12">
                  <c:v>122.60499999999959</c:v>
                </c:pt>
                <c:pt idx="13">
                  <c:v>122.52800000000022</c:v>
                </c:pt>
                <c:pt idx="14">
                  <c:v>122.60599999999906</c:v>
                </c:pt>
                <c:pt idx="15">
                  <c:v>123.18699999999856</c:v>
                </c:pt>
                <c:pt idx="16">
                  <c:v>122.40100000000115</c:v>
                </c:pt>
                <c:pt idx="17">
                  <c:v>122.41300000000004</c:v>
                </c:pt>
                <c:pt idx="18">
                  <c:v>123.59500000000065</c:v>
                </c:pt>
                <c:pt idx="19">
                  <c:v>123.51499999999939</c:v>
                </c:pt>
                <c:pt idx="20">
                  <c:v>123.65400000000082</c:v>
                </c:pt>
                <c:pt idx="21">
                  <c:v>123.35599999999981</c:v>
                </c:pt>
                <c:pt idx="22">
                  <c:v>123.76599999999911</c:v>
                </c:pt>
                <c:pt idx="23">
                  <c:v>124.42799999999934</c:v>
                </c:pt>
                <c:pt idx="24">
                  <c:v>124.46399999999947</c:v>
                </c:pt>
                <c:pt idx="25">
                  <c:v>124.7469999999997</c:v>
                </c:pt>
                <c:pt idx="26">
                  <c:v>124.66499999999949</c:v>
                </c:pt>
                <c:pt idx="27">
                  <c:v>124.31499999999984</c:v>
                </c:pt>
                <c:pt idx="28">
                  <c:v>124.0169999999971</c:v>
                </c:pt>
                <c:pt idx="29">
                  <c:v>124.65599999999729</c:v>
                </c:pt>
                <c:pt idx="30">
                  <c:v>124.71299999999852</c:v>
                </c:pt>
                <c:pt idx="31">
                  <c:v>124.3229999999991</c:v>
                </c:pt>
                <c:pt idx="32">
                  <c:v>124.55900000000325</c:v>
                </c:pt>
                <c:pt idx="33">
                  <c:v>119.72899999999898</c:v>
                </c:pt>
                <c:pt idx="34">
                  <c:v>122.64799999999951</c:v>
                </c:pt>
                <c:pt idx="35">
                  <c:v>123.1380000000018</c:v>
                </c:pt>
                <c:pt idx="36">
                  <c:v>123.32599999999999</c:v>
                </c:pt>
                <c:pt idx="37">
                  <c:v>123.38800000000205</c:v>
                </c:pt>
                <c:pt idx="38">
                  <c:v>123.46599999999916</c:v>
                </c:pt>
                <c:pt idx="39">
                  <c:v>123.47000000000052</c:v>
                </c:pt>
                <c:pt idx="40">
                  <c:v>123.37500000000196</c:v>
                </c:pt>
                <c:pt idx="41">
                  <c:v>123.49199999999935</c:v>
                </c:pt>
                <c:pt idx="42">
                  <c:v>123.50499999999946</c:v>
                </c:pt>
                <c:pt idx="43">
                  <c:v>123.59300000000169</c:v>
                </c:pt>
                <c:pt idx="44">
                  <c:v>123.48599999999904</c:v>
                </c:pt>
                <c:pt idx="45">
                  <c:v>123.48800000000146</c:v>
                </c:pt>
                <c:pt idx="46">
                  <c:v>123.48800000000146</c:v>
                </c:pt>
                <c:pt idx="47">
                  <c:v>123.54000000000184</c:v>
                </c:pt>
                <c:pt idx="48">
                  <c:v>123.58100000000108</c:v>
                </c:pt>
                <c:pt idx="49">
                  <c:v>123.65799999999871</c:v>
                </c:pt>
                <c:pt idx="50">
                  <c:v>123.6909999999987</c:v>
                </c:pt>
                <c:pt idx="51">
                  <c:v>123.66299999999956</c:v>
                </c:pt>
                <c:pt idx="52">
                  <c:v>123.68000000000102</c:v>
                </c:pt>
                <c:pt idx="53">
                  <c:v>123.66899999999987</c:v>
                </c:pt>
                <c:pt idx="54">
                  <c:v>123.6839999999989</c:v>
                </c:pt>
                <c:pt idx="55">
                  <c:v>123.71400000000047</c:v>
                </c:pt>
                <c:pt idx="56">
                  <c:v>123.68800000000027</c:v>
                </c:pt>
                <c:pt idx="57">
                  <c:v>123.66899999999987</c:v>
                </c:pt>
                <c:pt idx="58">
                  <c:v>123.67099999999881</c:v>
                </c:pt>
                <c:pt idx="59">
                  <c:v>123.6740000000007</c:v>
                </c:pt>
                <c:pt idx="60">
                  <c:v>123.6740000000007</c:v>
                </c:pt>
                <c:pt idx="61">
                  <c:v>123.71699999999889</c:v>
                </c:pt>
                <c:pt idx="62">
                  <c:v>123.75100000000181</c:v>
                </c:pt>
                <c:pt idx="63">
                  <c:v>123.70800000000015</c:v>
                </c:pt>
                <c:pt idx="64">
                  <c:v>123.70100000000036</c:v>
                </c:pt>
                <c:pt idx="65">
                  <c:v>123.6839999999989</c:v>
                </c:pt>
                <c:pt idx="66">
                  <c:v>123.6839999999989</c:v>
                </c:pt>
                <c:pt idx="67">
                  <c:v>123.68600000000133</c:v>
                </c:pt>
                <c:pt idx="68">
                  <c:v>123.67599999999965</c:v>
                </c:pt>
                <c:pt idx="69">
                  <c:v>123.6839999999989</c:v>
                </c:pt>
                <c:pt idx="70">
                  <c:v>123.68899999999974</c:v>
                </c:pt>
                <c:pt idx="71">
                  <c:v>123.6839999999989</c:v>
                </c:pt>
                <c:pt idx="72">
                  <c:v>123.65599999999976</c:v>
                </c:pt>
                <c:pt idx="73">
                  <c:v>123.66500000000197</c:v>
                </c:pt>
                <c:pt idx="74">
                  <c:v>123.63900000000177</c:v>
                </c:pt>
                <c:pt idx="75">
                  <c:v>123.63900000000177</c:v>
                </c:pt>
                <c:pt idx="76">
                  <c:v>123.62399999999926</c:v>
                </c:pt>
                <c:pt idx="77">
                  <c:v>123.62999999999957</c:v>
                </c:pt>
                <c:pt idx="78">
                  <c:v>123.60399999999939</c:v>
                </c:pt>
                <c:pt idx="79">
                  <c:v>123.6060000000018</c:v>
                </c:pt>
                <c:pt idx="80">
                  <c:v>123.60900000000022</c:v>
                </c:pt>
                <c:pt idx="81">
                  <c:v>123.60700000000128</c:v>
                </c:pt>
                <c:pt idx="82">
                  <c:v>123.5870000000014</c:v>
                </c:pt>
                <c:pt idx="83">
                  <c:v>123.58300000000003</c:v>
                </c:pt>
                <c:pt idx="84">
                  <c:v>123.56300000000014</c:v>
                </c:pt>
                <c:pt idx="85">
                  <c:v>123.52499999999932</c:v>
                </c:pt>
                <c:pt idx="86">
                  <c:v>123.52499999999932</c:v>
                </c:pt>
                <c:pt idx="87">
                  <c:v>123.52700000000175</c:v>
                </c:pt>
                <c:pt idx="88">
                  <c:v>123.52700000000175</c:v>
                </c:pt>
                <c:pt idx="89">
                  <c:v>123.50900000000081</c:v>
                </c:pt>
                <c:pt idx="90">
                  <c:v>123.50499999999946</c:v>
                </c:pt>
                <c:pt idx="91">
                  <c:v>123.51400000000164</c:v>
                </c:pt>
                <c:pt idx="92">
                  <c:v>123.51799999999955</c:v>
                </c:pt>
                <c:pt idx="93">
                  <c:v>123.51199999999923</c:v>
                </c:pt>
                <c:pt idx="94">
                  <c:v>123.53300000000206</c:v>
                </c:pt>
                <c:pt idx="95">
                  <c:v>123.54000000000184</c:v>
                </c:pt>
                <c:pt idx="96">
                  <c:v>123.56600000000203</c:v>
                </c:pt>
                <c:pt idx="97">
                  <c:v>123.56499999999909</c:v>
                </c:pt>
                <c:pt idx="98">
                  <c:v>123.54599999999868</c:v>
                </c:pt>
                <c:pt idx="99">
                  <c:v>123.54000000000184</c:v>
                </c:pt>
                <c:pt idx="100">
                  <c:v>123.53099999999964</c:v>
                </c:pt>
                <c:pt idx="101">
                  <c:v>123.52000000000196</c:v>
                </c:pt>
                <c:pt idx="102">
                  <c:v>123.51099999999975</c:v>
                </c:pt>
                <c:pt idx="103">
                  <c:v>123.5160000000006</c:v>
                </c:pt>
                <c:pt idx="104">
                  <c:v>123.52000000000196</c:v>
                </c:pt>
                <c:pt idx="105">
                  <c:v>123.52700000000175</c:v>
                </c:pt>
                <c:pt idx="106">
                  <c:v>123.53300000000206</c:v>
                </c:pt>
                <c:pt idx="107">
                  <c:v>123.53099999999964</c:v>
                </c:pt>
                <c:pt idx="108">
                  <c:v>123.53500000000101</c:v>
                </c:pt>
                <c:pt idx="109">
                  <c:v>123.53899999999889</c:v>
                </c:pt>
                <c:pt idx="110">
                  <c:v>123.51400000000164</c:v>
                </c:pt>
                <c:pt idx="111">
                  <c:v>123.47299999999895</c:v>
                </c:pt>
                <c:pt idx="112">
                  <c:v>123.43800000000002</c:v>
                </c:pt>
                <c:pt idx="113">
                  <c:v>123.42699999999887</c:v>
                </c:pt>
                <c:pt idx="114">
                  <c:v>123.42499999999993</c:v>
                </c:pt>
                <c:pt idx="115">
                  <c:v>123.38200000000174</c:v>
                </c:pt>
                <c:pt idx="116">
                  <c:v>123.39500000000184</c:v>
                </c:pt>
                <c:pt idx="117">
                  <c:v>123.35399999999913</c:v>
                </c:pt>
                <c:pt idx="118">
                  <c:v>123.32200000000209</c:v>
                </c:pt>
              </c:numCache>
            </c:numRef>
          </c:yVal>
          <c:smooth val="1"/>
          <c:extLst>
            <c:ext xmlns:c16="http://schemas.microsoft.com/office/drawing/2014/chart" uri="{C3380CC4-5D6E-409C-BE32-E72D297353CC}">
              <c16:uniqueId val="{00000000-0DAF-41AF-9D00-2731AF276276}"/>
            </c:ext>
          </c:extLst>
        </c:ser>
        <c:dLbls>
          <c:showLegendKey val="0"/>
          <c:showVal val="0"/>
          <c:showCatName val="0"/>
          <c:showSerName val="0"/>
          <c:showPercent val="0"/>
          <c:showBubbleSize val="0"/>
        </c:dLbls>
        <c:axId val="147335168"/>
        <c:axId val="147335728"/>
      </c:scatterChart>
      <c:valAx>
        <c:axId val="147335168"/>
        <c:scaling>
          <c:orientation val="minMax"/>
          <c:max val="0.24000000000000002"/>
          <c:min val="0"/>
        </c:scaling>
        <c:delete val="1"/>
        <c:axPos val="b"/>
        <c:numFmt formatCode="General" sourceLinked="1"/>
        <c:majorTickMark val="none"/>
        <c:minorTickMark val="none"/>
        <c:tickLblPos val="nextTo"/>
        <c:crossAx val="147335728"/>
        <c:crosses val="autoZero"/>
        <c:crossBetween val="midCat"/>
      </c:valAx>
      <c:valAx>
        <c:axId val="147335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距離 </a:t>
                </a:r>
                <a:r>
                  <a:rPr lang="en-US" altLang="ja-JP" dirty="0"/>
                  <a:t>[m]</a:t>
                </a:r>
                <a:endParaRPr lang="ja-JP" altLang="en-US" dirty="0"/>
              </a:p>
            </c:rich>
          </c:tx>
          <c:layout>
            <c:manualLayout>
              <c:xMode val="edge"/>
              <c:yMode val="edge"/>
              <c:x val="1.6210739614994935E-2"/>
              <c:y val="0.4091001708898537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51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Die</a:t>
            </a:r>
            <a:r>
              <a:rPr lang="ja-JP" altLang="en-US"/>
              <a:t>内部粒子数の推移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1381246140716206"/>
          <c:y val="0.12258321756562879"/>
          <c:w val="0.82921912887843574"/>
          <c:h val="0.73237623046877964"/>
        </c:manualLayout>
      </c:layout>
      <c:scatterChart>
        <c:scatterStyle val="smoothMarker"/>
        <c:varyColors val="0"/>
        <c:ser>
          <c:idx val="1"/>
          <c:order val="0"/>
          <c:tx>
            <c:strRef>
              <c:f>'[ParticleNumInDie_suction vs gravity.xlsx]Sheet1'!$C$3</c:f>
              <c:strCache>
                <c:ptCount val="1"/>
                <c:pt idx="0">
                  <c:v>Case - Suction</c:v>
                </c:pt>
              </c:strCache>
            </c:strRef>
          </c:tx>
          <c:spPr>
            <a:ln w="19050" cap="rnd">
              <a:solidFill>
                <a:srgbClr val="FF0000"/>
              </a:solidFill>
              <a:round/>
            </a:ln>
            <a:effectLst/>
          </c:spPr>
          <c:marker>
            <c:symbol val="none"/>
          </c:marker>
          <c:xVal>
            <c:numRef>
              <c:f>'[ParticleNumInDie_suction vs gravity.xlsx]Sheet1'!$B$4:$B$123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'[ParticleNumInDie_suction vs gravity.xlsx]Sheet1'!$C$4:$C$123</c:f>
              <c:numCache>
                <c:formatCode>General</c:formatCode>
                <c:ptCount val="120"/>
                <c:pt idx="0">
                  <c:v>0</c:v>
                </c:pt>
                <c:pt idx="1">
                  <c:v>1346</c:v>
                </c:pt>
                <c:pt idx="2">
                  <c:v>3035</c:v>
                </c:pt>
                <c:pt idx="3">
                  <c:v>5881</c:v>
                </c:pt>
                <c:pt idx="4">
                  <c:v>8683</c:v>
                </c:pt>
                <c:pt idx="5">
                  <c:v>11571</c:v>
                </c:pt>
                <c:pt idx="6">
                  <c:v>14504</c:v>
                </c:pt>
                <c:pt idx="7">
                  <c:v>17432</c:v>
                </c:pt>
                <c:pt idx="8">
                  <c:v>20327</c:v>
                </c:pt>
                <c:pt idx="9">
                  <c:v>23209</c:v>
                </c:pt>
                <c:pt idx="10">
                  <c:v>26044</c:v>
                </c:pt>
                <c:pt idx="11">
                  <c:v>28831</c:v>
                </c:pt>
                <c:pt idx="12">
                  <c:v>31539</c:v>
                </c:pt>
                <c:pt idx="13">
                  <c:v>34207</c:v>
                </c:pt>
                <c:pt idx="14">
                  <c:v>36827</c:v>
                </c:pt>
                <c:pt idx="15">
                  <c:v>39378</c:v>
                </c:pt>
                <c:pt idx="16">
                  <c:v>41882</c:v>
                </c:pt>
                <c:pt idx="17">
                  <c:v>44325</c:v>
                </c:pt>
                <c:pt idx="18">
                  <c:v>46726</c:v>
                </c:pt>
                <c:pt idx="19">
                  <c:v>49078</c:v>
                </c:pt>
                <c:pt idx="20">
                  <c:v>51363</c:v>
                </c:pt>
                <c:pt idx="21">
                  <c:v>53606</c:v>
                </c:pt>
                <c:pt idx="22">
                  <c:v>55788</c:v>
                </c:pt>
                <c:pt idx="23">
                  <c:v>57944</c:v>
                </c:pt>
                <c:pt idx="24">
                  <c:v>60051</c:v>
                </c:pt>
                <c:pt idx="25">
                  <c:v>62118</c:v>
                </c:pt>
                <c:pt idx="26">
                  <c:v>64108</c:v>
                </c:pt>
                <c:pt idx="27">
                  <c:v>66051</c:v>
                </c:pt>
                <c:pt idx="28">
                  <c:v>67965</c:v>
                </c:pt>
                <c:pt idx="29">
                  <c:v>69826</c:v>
                </c:pt>
                <c:pt idx="30">
                  <c:v>71653</c:v>
                </c:pt>
                <c:pt idx="31">
                  <c:v>73443</c:v>
                </c:pt>
                <c:pt idx="32">
                  <c:v>75196</c:v>
                </c:pt>
                <c:pt idx="33">
                  <c:v>76890</c:v>
                </c:pt>
                <c:pt idx="34">
                  <c:v>78453</c:v>
                </c:pt>
                <c:pt idx="35">
                  <c:v>79706</c:v>
                </c:pt>
                <c:pt idx="36">
                  <c:v>80936</c:v>
                </c:pt>
                <c:pt idx="37">
                  <c:v>82090</c:v>
                </c:pt>
                <c:pt idx="38">
                  <c:v>83255</c:v>
                </c:pt>
                <c:pt idx="39">
                  <c:v>84395</c:v>
                </c:pt>
                <c:pt idx="40">
                  <c:v>85585</c:v>
                </c:pt>
                <c:pt idx="41">
                  <c:v>86741</c:v>
                </c:pt>
                <c:pt idx="42">
                  <c:v>87877</c:v>
                </c:pt>
                <c:pt idx="43">
                  <c:v>89029</c:v>
                </c:pt>
                <c:pt idx="44">
                  <c:v>90202</c:v>
                </c:pt>
                <c:pt idx="45">
                  <c:v>91367</c:v>
                </c:pt>
                <c:pt idx="46">
                  <c:v>92514</c:v>
                </c:pt>
                <c:pt idx="47">
                  <c:v>93661</c:v>
                </c:pt>
                <c:pt idx="48">
                  <c:v>94784</c:v>
                </c:pt>
                <c:pt idx="49">
                  <c:v>95908</c:v>
                </c:pt>
                <c:pt idx="50">
                  <c:v>97049</c:v>
                </c:pt>
                <c:pt idx="51">
                  <c:v>98157</c:v>
                </c:pt>
                <c:pt idx="52">
                  <c:v>99251</c:v>
                </c:pt>
                <c:pt idx="53">
                  <c:v>100387</c:v>
                </c:pt>
                <c:pt idx="54">
                  <c:v>101509</c:v>
                </c:pt>
                <c:pt idx="55">
                  <c:v>102654</c:v>
                </c:pt>
                <c:pt idx="56">
                  <c:v>103767</c:v>
                </c:pt>
                <c:pt idx="57">
                  <c:v>104922</c:v>
                </c:pt>
                <c:pt idx="58">
                  <c:v>106042</c:v>
                </c:pt>
                <c:pt idx="59">
                  <c:v>107190</c:v>
                </c:pt>
                <c:pt idx="60">
                  <c:v>108359</c:v>
                </c:pt>
                <c:pt idx="61">
                  <c:v>109559</c:v>
                </c:pt>
                <c:pt idx="62">
                  <c:v>110749</c:v>
                </c:pt>
                <c:pt idx="63">
                  <c:v>111949</c:v>
                </c:pt>
                <c:pt idx="64">
                  <c:v>113167</c:v>
                </c:pt>
                <c:pt idx="65">
                  <c:v>114398</c:v>
                </c:pt>
                <c:pt idx="66">
                  <c:v>115647</c:v>
                </c:pt>
                <c:pt idx="67">
                  <c:v>116916</c:v>
                </c:pt>
                <c:pt idx="68">
                  <c:v>118218</c:v>
                </c:pt>
                <c:pt idx="69">
                  <c:v>119509</c:v>
                </c:pt>
                <c:pt idx="70">
                  <c:v>120828</c:v>
                </c:pt>
                <c:pt idx="71">
                  <c:v>122179</c:v>
                </c:pt>
                <c:pt idx="72">
                  <c:v>123545</c:v>
                </c:pt>
                <c:pt idx="73">
                  <c:v>124953</c:v>
                </c:pt>
                <c:pt idx="74">
                  <c:v>126360</c:v>
                </c:pt>
                <c:pt idx="75">
                  <c:v>127804</c:v>
                </c:pt>
                <c:pt idx="76">
                  <c:v>129303</c:v>
                </c:pt>
                <c:pt idx="77">
                  <c:v>130802</c:v>
                </c:pt>
                <c:pt idx="78">
                  <c:v>132317</c:v>
                </c:pt>
                <c:pt idx="79">
                  <c:v>133846</c:v>
                </c:pt>
                <c:pt idx="80">
                  <c:v>135416</c:v>
                </c:pt>
                <c:pt idx="81">
                  <c:v>136962</c:v>
                </c:pt>
                <c:pt idx="82">
                  <c:v>138441</c:v>
                </c:pt>
                <c:pt idx="83">
                  <c:v>139888</c:v>
                </c:pt>
                <c:pt idx="84">
                  <c:v>141217</c:v>
                </c:pt>
                <c:pt idx="85">
                  <c:v>142323</c:v>
                </c:pt>
                <c:pt idx="86">
                  <c:v>143167</c:v>
                </c:pt>
                <c:pt idx="87">
                  <c:v>143729</c:v>
                </c:pt>
                <c:pt idx="88">
                  <c:v>144078</c:v>
                </c:pt>
                <c:pt idx="89">
                  <c:v>144304</c:v>
                </c:pt>
                <c:pt idx="90">
                  <c:v>144445</c:v>
                </c:pt>
                <c:pt idx="91">
                  <c:v>144534</c:v>
                </c:pt>
                <c:pt idx="92">
                  <c:v>144576</c:v>
                </c:pt>
                <c:pt idx="93">
                  <c:v>144607</c:v>
                </c:pt>
                <c:pt idx="94">
                  <c:v>144639</c:v>
                </c:pt>
                <c:pt idx="95">
                  <c:v>144662</c:v>
                </c:pt>
                <c:pt idx="96">
                  <c:v>144685</c:v>
                </c:pt>
                <c:pt idx="97">
                  <c:v>144701</c:v>
                </c:pt>
                <c:pt idx="98">
                  <c:v>144721</c:v>
                </c:pt>
                <c:pt idx="99">
                  <c:v>144733</c:v>
                </c:pt>
                <c:pt idx="100">
                  <c:v>144749</c:v>
                </c:pt>
                <c:pt idx="101">
                  <c:v>144772</c:v>
                </c:pt>
                <c:pt idx="102">
                  <c:v>144785</c:v>
                </c:pt>
                <c:pt idx="103">
                  <c:v>144808</c:v>
                </c:pt>
                <c:pt idx="104">
                  <c:v>144825</c:v>
                </c:pt>
                <c:pt idx="105">
                  <c:v>144842</c:v>
                </c:pt>
                <c:pt idx="106">
                  <c:v>144856</c:v>
                </c:pt>
                <c:pt idx="107">
                  <c:v>144866</c:v>
                </c:pt>
                <c:pt idx="108">
                  <c:v>144877</c:v>
                </c:pt>
                <c:pt idx="109">
                  <c:v>144890</c:v>
                </c:pt>
                <c:pt idx="110">
                  <c:v>144903</c:v>
                </c:pt>
                <c:pt idx="111">
                  <c:v>144912</c:v>
                </c:pt>
                <c:pt idx="112">
                  <c:v>144926</c:v>
                </c:pt>
                <c:pt idx="113">
                  <c:v>144938</c:v>
                </c:pt>
                <c:pt idx="114">
                  <c:v>144952</c:v>
                </c:pt>
                <c:pt idx="115">
                  <c:v>144962</c:v>
                </c:pt>
                <c:pt idx="116">
                  <c:v>144971</c:v>
                </c:pt>
                <c:pt idx="117">
                  <c:v>144978</c:v>
                </c:pt>
                <c:pt idx="118">
                  <c:v>144995</c:v>
                </c:pt>
                <c:pt idx="119">
                  <c:v>145008</c:v>
                </c:pt>
              </c:numCache>
            </c:numRef>
          </c:yVal>
          <c:smooth val="1"/>
          <c:extLst>
            <c:ext xmlns:c16="http://schemas.microsoft.com/office/drawing/2014/chart" uri="{C3380CC4-5D6E-409C-BE32-E72D297353CC}">
              <c16:uniqueId val="{00000001-C611-478A-B487-E9B70BFAE5BA}"/>
            </c:ext>
          </c:extLst>
        </c:ser>
        <c:ser>
          <c:idx val="2"/>
          <c:order val="1"/>
          <c:tx>
            <c:strRef>
              <c:f>'[ParticleNumInDie_suction vs gravity.xlsx]Sheet1'!$D$3</c:f>
              <c:strCache>
                <c:ptCount val="1"/>
                <c:pt idx="0">
                  <c:v>Case - Gravity</c:v>
                </c:pt>
              </c:strCache>
            </c:strRef>
          </c:tx>
          <c:spPr>
            <a:ln w="19050" cap="rnd">
              <a:solidFill>
                <a:srgbClr val="00B0F0"/>
              </a:solidFill>
              <a:round/>
            </a:ln>
            <a:effectLst/>
          </c:spPr>
          <c:marker>
            <c:symbol val="none"/>
          </c:marker>
          <c:xVal>
            <c:numRef>
              <c:f>'[ParticleNumInDie_suction vs gravity.xlsx]Sheet1'!$B$4:$B$123</c:f>
              <c:numCache>
                <c:formatCode>General</c:formatCode>
                <c:ptCount val="120"/>
                <c:pt idx="0">
                  <c:v>2E-3</c:v>
                </c:pt>
                <c:pt idx="1">
                  <c:v>4.0000000000000001E-3</c:v>
                </c:pt>
                <c:pt idx="2">
                  <c:v>6.0000000000000001E-3</c:v>
                </c:pt>
                <c:pt idx="3">
                  <c:v>8.0000000000000002E-3</c:v>
                </c:pt>
                <c:pt idx="4">
                  <c:v>0.01</c:v>
                </c:pt>
                <c:pt idx="5">
                  <c:v>1.2E-2</c:v>
                </c:pt>
                <c:pt idx="6">
                  <c:v>1.4E-2</c:v>
                </c:pt>
                <c:pt idx="7">
                  <c:v>1.6E-2</c:v>
                </c:pt>
                <c:pt idx="8">
                  <c:v>1.7999999999999999E-2</c:v>
                </c:pt>
                <c:pt idx="9">
                  <c:v>0.02</c:v>
                </c:pt>
                <c:pt idx="10">
                  <c:v>2.1999999999999999E-2</c:v>
                </c:pt>
                <c:pt idx="11">
                  <c:v>2.4E-2</c:v>
                </c:pt>
                <c:pt idx="12">
                  <c:v>2.5999999999999999E-2</c:v>
                </c:pt>
                <c:pt idx="13">
                  <c:v>2.8000000000000001E-2</c:v>
                </c:pt>
                <c:pt idx="14">
                  <c:v>0.03</c:v>
                </c:pt>
                <c:pt idx="15">
                  <c:v>3.2000000000000001E-2</c:v>
                </c:pt>
                <c:pt idx="16">
                  <c:v>3.4000000000000002E-2</c:v>
                </c:pt>
                <c:pt idx="17">
                  <c:v>3.5999999999999997E-2</c:v>
                </c:pt>
                <c:pt idx="18">
                  <c:v>3.7999999999999999E-2</c:v>
                </c:pt>
                <c:pt idx="19">
                  <c:v>0.04</c:v>
                </c:pt>
                <c:pt idx="20">
                  <c:v>4.2000000000000003E-2</c:v>
                </c:pt>
                <c:pt idx="21">
                  <c:v>4.3999999999999997E-2</c:v>
                </c:pt>
                <c:pt idx="22">
                  <c:v>4.5999999999999999E-2</c:v>
                </c:pt>
                <c:pt idx="23">
                  <c:v>4.8000000000000001E-2</c:v>
                </c:pt>
                <c:pt idx="24">
                  <c:v>0.05</c:v>
                </c:pt>
                <c:pt idx="25">
                  <c:v>5.1999999999999998E-2</c:v>
                </c:pt>
                <c:pt idx="26">
                  <c:v>5.3999999999999999E-2</c:v>
                </c:pt>
                <c:pt idx="27">
                  <c:v>5.6000000000000001E-2</c:v>
                </c:pt>
                <c:pt idx="28">
                  <c:v>5.8000000000000003E-2</c:v>
                </c:pt>
                <c:pt idx="29">
                  <c:v>0.06</c:v>
                </c:pt>
                <c:pt idx="30">
                  <c:v>6.2E-2</c:v>
                </c:pt>
                <c:pt idx="31">
                  <c:v>6.4000000000000001E-2</c:v>
                </c:pt>
                <c:pt idx="32">
                  <c:v>6.6000000000000003E-2</c:v>
                </c:pt>
                <c:pt idx="33">
                  <c:v>6.8000000000000005E-2</c:v>
                </c:pt>
                <c:pt idx="34">
                  <c:v>7.0000000000000007E-2</c:v>
                </c:pt>
                <c:pt idx="35">
                  <c:v>7.1999999999999995E-2</c:v>
                </c:pt>
                <c:pt idx="36">
                  <c:v>7.3999999999999996E-2</c:v>
                </c:pt>
                <c:pt idx="37">
                  <c:v>7.5999999999999998E-2</c:v>
                </c:pt>
                <c:pt idx="38">
                  <c:v>7.8E-2</c:v>
                </c:pt>
                <c:pt idx="39">
                  <c:v>0.08</c:v>
                </c:pt>
                <c:pt idx="40">
                  <c:v>8.2000000000000003E-2</c:v>
                </c:pt>
                <c:pt idx="41">
                  <c:v>8.4000000000000005E-2</c:v>
                </c:pt>
                <c:pt idx="42">
                  <c:v>8.5999999999999993E-2</c:v>
                </c:pt>
                <c:pt idx="43">
                  <c:v>8.7999999999999995E-2</c:v>
                </c:pt>
                <c:pt idx="44">
                  <c:v>0.09</c:v>
                </c:pt>
                <c:pt idx="45">
                  <c:v>9.1999999999999998E-2</c:v>
                </c:pt>
                <c:pt idx="46">
                  <c:v>9.4E-2</c:v>
                </c:pt>
                <c:pt idx="47">
                  <c:v>9.6000000000000002E-2</c:v>
                </c:pt>
                <c:pt idx="48">
                  <c:v>9.8000000000000004E-2</c:v>
                </c:pt>
                <c:pt idx="49">
                  <c:v>0.1</c:v>
                </c:pt>
                <c:pt idx="50">
                  <c:v>0.10199999999999999</c:v>
                </c:pt>
                <c:pt idx="51">
                  <c:v>0.104</c:v>
                </c:pt>
                <c:pt idx="52">
                  <c:v>0.106</c:v>
                </c:pt>
                <c:pt idx="53">
                  <c:v>0.108</c:v>
                </c:pt>
                <c:pt idx="54">
                  <c:v>0.11</c:v>
                </c:pt>
                <c:pt idx="55">
                  <c:v>0.112</c:v>
                </c:pt>
                <c:pt idx="56">
                  <c:v>0.114</c:v>
                </c:pt>
                <c:pt idx="57">
                  <c:v>0.11600000000000001</c:v>
                </c:pt>
                <c:pt idx="58">
                  <c:v>0.11799999999999999</c:v>
                </c:pt>
                <c:pt idx="59">
                  <c:v>0.12</c:v>
                </c:pt>
                <c:pt idx="60">
                  <c:v>0.122</c:v>
                </c:pt>
                <c:pt idx="61">
                  <c:v>0.124</c:v>
                </c:pt>
                <c:pt idx="62">
                  <c:v>0.126</c:v>
                </c:pt>
                <c:pt idx="63">
                  <c:v>0.128</c:v>
                </c:pt>
                <c:pt idx="64">
                  <c:v>0.13</c:v>
                </c:pt>
                <c:pt idx="65">
                  <c:v>0.13200000000000001</c:v>
                </c:pt>
                <c:pt idx="66">
                  <c:v>0.13400000000000001</c:v>
                </c:pt>
                <c:pt idx="67">
                  <c:v>0.13600000000000001</c:v>
                </c:pt>
                <c:pt idx="68">
                  <c:v>0.13800000000000001</c:v>
                </c:pt>
                <c:pt idx="69">
                  <c:v>0.14000000000000001</c:v>
                </c:pt>
                <c:pt idx="70">
                  <c:v>0.14199999999999999</c:v>
                </c:pt>
                <c:pt idx="71">
                  <c:v>0.14399999999999999</c:v>
                </c:pt>
                <c:pt idx="72">
                  <c:v>0.14599999999999999</c:v>
                </c:pt>
                <c:pt idx="73">
                  <c:v>0.14799999999999999</c:v>
                </c:pt>
                <c:pt idx="74">
                  <c:v>0.15</c:v>
                </c:pt>
                <c:pt idx="75">
                  <c:v>0.152</c:v>
                </c:pt>
                <c:pt idx="76">
                  <c:v>0.154</c:v>
                </c:pt>
                <c:pt idx="77">
                  <c:v>0.156</c:v>
                </c:pt>
                <c:pt idx="78">
                  <c:v>0.158</c:v>
                </c:pt>
                <c:pt idx="79">
                  <c:v>0.16</c:v>
                </c:pt>
                <c:pt idx="80">
                  <c:v>0.16200000000000001</c:v>
                </c:pt>
                <c:pt idx="81">
                  <c:v>0.16400000000000001</c:v>
                </c:pt>
                <c:pt idx="82">
                  <c:v>0.16600000000000001</c:v>
                </c:pt>
                <c:pt idx="83">
                  <c:v>0.16800000000000001</c:v>
                </c:pt>
                <c:pt idx="84">
                  <c:v>0.17</c:v>
                </c:pt>
                <c:pt idx="85">
                  <c:v>0.17199999999999999</c:v>
                </c:pt>
                <c:pt idx="86">
                  <c:v>0.17399999999999999</c:v>
                </c:pt>
                <c:pt idx="87">
                  <c:v>0.17599999999999999</c:v>
                </c:pt>
                <c:pt idx="88">
                  <c:v>0.17799999999999999</c:v>
                </c:pt>
                <c:pt idx="89">
                  <c:v>0.18</c:v>
                </c:pt>
                <c:pt idx="90">
                  <c:v>0.182</c:v>
                </c:pt>
                <c:pt idx="91">
                  <c:v>0.184</c:v>
                </c:pt>
                <c:pt idx="92">
                  <c:v>0.186</c:v>
                </c:pt>
                <c:pt idx="93">
                  <c:v>0.188</c:v>
                </c:pt>
                <c:pt idx="94">
                  <c:v>0.19</c:v>
                </c:pt>
                <c:pt idx="95">
                  <c:v>0.192</c:v>
                </c:pt>
                <c:pt idx="96">
                  <c:v>0.19400000000000001</c:v>
                </c:pt>
                <c:pt idx="97">
                  <c:v>0.19600000000000001</c:v>
                </c:pt>
                <c:pt idx="98">
                  <c:v>0.19800000000000001</c:v>
                </c:pt>
                <c:pt idx="99">
                  <c:v>0.2</c:v>
                </c:pt>
                <c:pt idx="100">
                  <c:v>0.20200000000000001</c:v>
                </c:pt>
                <c:pt idx="101">
                  <c:v>0.20399999999999999</c:v>
                </c:pt>
                <c:pt idx="102">
                  <c:v>0.20599999999999999</c:v>
                </c:pt>
                <c:pt idx="103">
                  <c:v>0.20799999999999999</c:v>
                </c:pt>
                <c:pt idx="104">
                  <c:v>0.21</c:v>
                </c:pt>
                <c:pt idx="105">
                  <c:v>0.21199999999999999</c:v>
                </c:pt>
                <c:pt idx="106">
                  <c:v>0.214</c:v>
                </c:pt>
                <c:pt idx="107">
                  <c:v>0.216</c:v>
                </c:pt>
                <c:pt idx="108">
                  <c:v>0.218</c:v>
                </c:pt>
                <c:pt idx="109">
                  <c:v>0.22</c:v>
                </c:pt>
                <c:pt idx="110">
                  <c:v>0.222</c:v>
                </c:pt>
                <c:pt idx="111">
                  <c:v>0.224</c:v>
                </c:pt>
                <c:pt idx="112">
                  <c:v>0.22600000000000001</c:v>
                </c:pt>
                <c:pt idx="113">
                  <c:v>0.22800000000000001</c:v>
                </c:pt>
                <c:pt idx="114">
                  <c:v>0.23</c:v>
                </c:pt>
                <c:pt idx="115">
                  <c:v>0.23200000000000001</c:v>
                </c:pt>
                <c:pt idx="116">
                  <c:v>0.23400000000000001</c:v>
                </c:pt>
                <c:pt idx="117">
                  <c:v>0.23599999999999999</c:v>
                </c:pt>
                <c:pt idx="118">
                  <c:v>0.23799999999999999</c:v>
                </c:pt>
                <c:pt idx="119">
                  <c:v>0.24</c:v>
                </c:pt>
              </c:numCache>
            </c:numRef>
          </c:xVal>
          <c:yVal>
            <c:numRef>
              <c:f>'[ParticleNumInDie_suction vs gravity.xlsx]Sheet1'!$D$4:$D$123</c:f>
              <c:numCache>
                <c:formatCode>General</c:formatCode>
                <c:ptCount val="120"/>
                <c:pt idx="0">
                  <c:v>0</c:v>
                </c:pt>
                <c:pt idx="1">
                  <c:v>0</c:v>
                </c:pt>
                <c:pt idx="2">
                  <c:v>249</c:v>
                </c:pt>
                <c:pt idx="3">
                  <c:v>1453</c:v>
                </c:pt>
                <c:pt idx="4">
                  <c:v>1809</c:v>
                </c:pt>
                <c:pt idx="5">
                  <c:v>2847</c:v>
                </c:pt>
                <c:pt idx="6">
                  <c:v>3975</c:v>
                </c:pt>
                <c:pt idx="7">
                  <c:v>4739</c:v>
                </c:pt>
                <c:pt idx="8">
                  <c:v>5665</c:v>
                </c:pt>
                <c:pt idx="9">
                  <c:v>6793</c:v>
                </c:pt>
                <c:pt idx="10">
                  <c:v>7913</c:v>
                </c:pt>
                <c:pt idx="11">
                  <c:v>9073</c:v>
                </c:pt>
                <c:pt idx="12">
                  <c:v>10189</c:v>
                </c:pt>
                <c:pt idx="13">
                  <c:v>11354</c:v>
                </c:pt>
                <c:pt idx="14">
                  <c:v>12532</c:v>
                </c:pt>
                <c:pt idx="15">
                  <c:v>13796</c:v>
                </c:pt>
                <c:pt idx="16">
                  <c:v>15008</c:v>
                </c:pt>
                <c:pt idx="17">
                  <c:v>16235</c:v>
                </c:pt>
                <c:pt idx="18">
                  <c:v>17446</c:v>
                </c:pt>
                <c:pt idx="19">
                  <c:v>18675</c:v>
                </c:pt>
                <c:pt idx="20">
                  <c:v>19915</c:v>
                </c:pt>
                <c:pt idx="21">
                  <c:v>21161</c:v>
                </c:pt>
                <c:pt idx="22">
                  <c:v>22425</c:v>
                </c:pt>
                <c:pt idx="23">
                  <c:v>23658</c:v>
                </c:pt>
                <c:pt idx="24">
                  <c:v>24903</c:v>
                </c:pt>
                <c:pt idx="25">
                  <c:v>26153</c:v>
                </c:pt>
                <c:pt idx="26">
                  <c:v>27422</c:v>
                </c:pt>
                <c:pt idx="27">
                  <c:v>28686</c:v>
                </c:pt>
                <c:pt idx="28">
                  <c:v>29936</c:v>
                </c:pt>
                <c:pt idx="29">
                  <c:v>31188</c:v>
                </c:pt>
                <c:pt idx="30">
                  <c:v>32432</c:v>
                </c:pt>
                <c:pt idx="31">
                  <c:v>33625</c:v>
                </c:pt>
                <c:pt idx="32">
                  <c:v>34859</c:v>
                </c:pt>
                <c:pt idx="33">
                  <c:v>36062</c:v>
                </c:pt>
                <c:pt idx="34">
                  <c:v>37290</c:v>
                </c:pt>
                <c:pt idx="35">
                  <c:v>38499</c:v>
                </c:pt>
                <c:pt idx="36">
                  <c:v>39691</c:v>
                </c:pt>
                <c:pt idx="37">
                  <c:v>40913</c:v>
                </c:pt>
                <c:pt idx="38">
                  <c:v>42102</c:v>
                </c:pt>
                <c:pt idx="39">
                  <c:v>43308</c:v>
                </c:pt>
                <c:pt idx="40">
                  <c:v>44500</c:v>
                </c:pt>
                <c:pt idx="41">
                  <c:v>45700</c:v>
                </c:pt>
                <c:pt idx="42">
                  <c:v>46872</c:v>
                </c:pt>
                <c:pt idx="43">
                  <c:v>48076</c:v>
                </c:pt>
                <c:pt idx="44">
                  <c:v>49262</c:v>
                </c:pt>
                <c:pt idx="45">
                  <c:v>50442</c:v>
                </c:pt>
                <c:pt idx="46">
                  <c:v>51619</c:v>
                </c:pt>
                <c:pt idx="47">
                  <c:v>52809</c:v>
                </c:pt>
                <c:pt idx="48">
                  <c:v>53999</c:v>
                </c:pt>
                <c:pt idx="49">
                  <c:v>55203</c:v>
                </c:pt>
                <c:pt idx="50">
                  <c:v>56378</c:v>
                </c:pt>
                <c:pt idx="51">
                  <c:v>57559</c:v>
                </c:pt>
                <c:pt idx="52">
                  <c:v>58748</c:v>
                </c:pt>
                <c:pt idx="53">
                  <c:v>59929</c:v>
                </c:pt>
                <c:pt idx="54">
                  <c:v>61142</c:v>
                </c:pt>
                <c:pt idx="55">
                  <c:v>62315</c:v>
                </c:pt>
                <c:pt idx="56">
                  <c:v>63518</c:v>
                </c:pt>
                <c:pt idx="57">
                  <c:v>64745</c:v>
                </c:pt>
                <c:pt idx="58">
                  <c:v>65961</c:v>
                </c:pt>
                <c:pt idx="59">
                  <c:v>67194</c:v>
                </c:pt>
                <c:pt idx="60">
                  <c:v>68433</c:v>
                </c:pt>
                <c:pt idx="61">
                  <c:v>69660</c:v>
                </c:pt>
                <c:pt idx="62">
                  <c:v>70955</c:v>
                </c:pt>
                <c:pt idx="63">
                  <c:v>72204</c:v>
                </c:pt>
                <c:pt idx="64">
                  <c:v>73490</c:v>
                </c:pt>
                <c:pt idx="65">
                  <c:v>74791</c:v>
                </c:pt>
                <c:pt idx="66">
                  <c:v>76115</c:v>
                </c:pt>
                <c:pt idx="67">
                  <c:v>77454</c:v>
                </c:pt>
                <c:pt idx="68">
                  <c:v>78824</c:v>
                </c:pt>
                <c:pt idx="69">
                  <c:v>80245</c:v>
                </c:pt>
                <c:pt idx="70">
                  <c:v>81638</c:v>
                </c:pt>
                <c:pt idx="71">
                  <c:v>83105</c:v>
                </c:pt>
                <c:pt idx="72">
                  <c:v>84639</c:v>
                </c:pt>
                <c:pt idx="73">
                  <c:v>86142</c:v>
                </c:pt>
                <c:pt idx="74">
                  <c:v>87688</c:v>
                </c:pt>
                <c:pt idx="75">
                  <c:v>89307</c:v>
                </c:pt>
                <c:pt idx="76">
                  <c:v>90981</c:v>
                </c:pt>
                <c:pt idx="77">
                  <c:v>92727</c:v>
                </c:pt>
                <c:pt idx="78">
                  <c:v>94513</c:v>
                </c:pt>
                <c:pt idx="79">
                  <c:v>96384</c:v>
                </c:pt>
                <c:pt idx="80">
                  <c:v>98353</c:v>
                </c:pt>
                <c:pt idx="81">
                  <c:v>100421</c:v>
                </c:pt>
                <c:pt idx="82">
                  <c:v>102580</c:v>
                </c:pt>
                <c:pt idx="83">
                  <c:v>104819</c:v>
                </c:pt>
                <c:pt idx="84">
                  <c:v>107140</c:v>
                </c:pt>
                <c:pt idx="85">
                  <c:v>109588</c:v>
                </c:pt>
                <c:pt idx="86">
                  <c:v>112053</c:v>
                </c:pt>
                <c:pt idx="87">
                  <c:v>114637</c:v>
                </c:pt>
                <c:pt idx="88">
                  <c:v>117234</c:v>
                </c:pt>
                <c:pt idx="89">
                  <c:v>119878</c:v>
                </c:pt>
                <c:pt idx="90">
                  <c:v>122512</c:v>
                </c:pt>
                <c:pt idx="91">
                  <c:v>125135</c:v>
                </c:pt>
                <c:pt idx="92">
                  <c:v>127656</c:v>
                </c:pt>
                <c:pt idx="93">
                  <c:v>129978</c:v>
                </c:pt>
                <c:pt idx="94">
                  <c:v>132075</c:v>
                </c:pt>
                <c:pt idx="95">
                  <c:v>133869</c:v>
                </c:pt>
                <c:pt idx="96">
                  <c:v>135419</c:v>
                </c:pt>
                <c:pt idx="97">
                  <c:v>136807</c:v>
                </c:pt>
                <c:pt idx="98">
                  <c:v>138028</c:v>
                </c:pt>
                <c:pt idx="99">
                  <c:v>139148</c:v>
                </c:pt>
                <c:pt idx="100">
                  <c:v>140168</c:v>
                </c:pt>
                <c:pt idx="101">
                  <c:v>141085</c:v>
                </c:pt>
                <c:pt idx="102">
                  <c:v>141910</c:v>
                </c:pt>
                <c:pt idx="103">
                  <c:v>142651</c:v>
                </c:pt>
                <c:pt idx="104">
                  <c:v>143248</c:v>
                </c:pt>
                <c:pt idx="105">
                  <c:v>143707</c:v>
                </c:pt>
                <c:pt idx="106">
                  <c:v>144039</c:v>
                </c:pt>
                <c:pt idx="107">
                  <c:v>144289</c:v>
                </c:pt>
                <c:pt idx="108">
                  <c:v>144439</c:v>
                </c:pt>
                <c:pt idx="109">
                  <c:v>144512</c:v>
                </c:pt>
                <c:pt idx="110">
                  <c:v>144555</c:v>
                </c:pt>
                <c:pt idx="111">
                  <c:v>144588</c:v>
                </c:pt>
                <c:pt idx="112">
                  <c:v>144622</c:v>
                </c:pt>
                <c:pt idx="113">
                  <c:v>144653</c:v>
                </c:pt>
                <c:pt idx="114">
                  <c:v>144669</c:v>
                </c:pt>
                <c:pt idx="115">
                  <c:v>144696</c:v>
                </c:pt>
                <c:pt idx="116">
                  <c:v>144714</c:v>
                </c:pt>
                <c:pt idx="117">
                  <c:v>144728</c:v>
                </c:pt>
                <c:pt idx="118">
                  <c:v>144746</c:v>
                </c:pt>
                <c:pt idx="119">
                  <c:v>144770</c:v>
                </c:pt>
              </c:numCache>
            </c:numRef>
          </c:yVal>
          <c:smooth val="1"/>
          <c:extLst>
            <c:ext xmlns:c16="http://schemas.microsoft.com/office/drawing/2014/chart" uri="{C3380CC4-5D6E-409C-BE32-E72D297353CC}">
              <c16:uniqueId val="{00000002-C611-478A-B487-E9B70BFAE5BA}"/>
            </c:ext>
          </c:extLst>
        </c:ser>
        <c:ser>
          <c:idx val="3"/>
          <c:order val="2"/>
          <c:tx>
            <c:v>補助線</c:v>
          </c:tx>
          <c:spPr>
            <a:ln w="19050" cap="rnd">
              <a:solidFill>
                <a:schemeClr val="tx1">
                  <a:lumMod val="50000"/>
                  <a:lumOff val="50000"/>
                </a:schemeClr>
              </a:solidFill>
              <a:prstDash val="sysDot"/>
              <a:round/>
            </a:ln>
            <a:effectLst/>
          </c:spPr>
          <c:marker>
            <c:symbol val="none"/>
          </c:marker>
          <c:xVal>
            <c:numRef>
              <c:f>'[ParticleNumInDie_suction vs gravity.xlsx]Sheet1'!$G$2:$G$3</c:f>
              <c:numCache>
                <c:formatCode>General</c:formatCode>
                <c:ptCount val="2"/>
                <c:pt idx="0">
                  <c:v>6.6666660000000003E-2</c:v>
                </c:pt>
                <c:pt idx="1">
                  <c:v>6.6666660000000003E-2</c:v>
                </c:pt>
              </c:numCache>
            </c:numRef>
          </c:xVal>
          <c:yVal>
            <c:numRef>
              <c:f>'[ParticleNumInDie_suction vs gravity.xlsx]Sheet1'!$H$2:$H$3</c:f>
              <c:numCache>
                <c:formatCode>General</c:formatCode>
                <c:ptCount val="2"/>
                <c:pt idx="0">
                  <c:v>0</c:v>
                </c:pt>
                <c:pt idx="1">
                  <c:v>1600000</c:v>
                </c:pt>
              </c:numCache>
            </c:numRef>
          </c:yVal>
          <c:smooth val="1"/>
          <c:extLst>
            <c:ext xmlns:c16="http://schemas.microsoft.com/office/drawing/2014/chart" uri="{C3380CC4-5D6E-409C-BE32-E72D297353CC}">
              <c16:uniqueId val="{00000003-C611-478A-B487-E9B70BFAE5BA}"/>
            </c:ext>
          </c:extLst>
        </c:ser>
        <c:dLbls>
          <c:showLegendKey val="0"/>
          <c:showVal val="0"/>
          <c:showCatName val="0"/>
          <c:showSerName val="0"/>
          <c:showPercent val="0"/>
          <c:showBubbleSize val="0"/>
        </c:dLbls>
        <c:axId val="147339088"/>
        <c:axId val="147339648"/>
      </c:scatterChart>
      <c:valAx>
        <c:axId val="147339088"/>
        <c:scaling>
          <c:orientation val="minMax"/>
          <c:max val="0.24000000000000002"/>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a:t>時間</a:t>
                </a:r>
                <a:r>
                  <a:rPr lang="en-US" altLang="ja-JP"/>
                  <a:t>[s]</a:t>
                </a:r>
                <a:endParaRPr lang="ja-JP" altLang="en-US"/>
              </a:p>
            </c:rich>
          </c:tx>
          <c:layout>
            <c:manualLayout>
              <c:xMode val="edge"/>
              <c:yMode val="edge"/>
              <c:x val="0.48181096528450168"/>
              <c:y val="0.9229843659273536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9648"/>
        <c:crosses val="autoZero"/>
        <c:crossBetween val="midCat"/>
        <c:majorUnit val="4.0000000000000008E-2"/>
      </c:valAx>
      <c:valAx>
        <c:axId val="147339648"/>
        <c:scaling>
          <c:orientation val="minMax"/>
          <c:max val="160000"/>
          <c:min val="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Die</a:t>
                </a:r>
                <a:r>
                  <a:rPr lang="ja-JP" altLang="en-US"/>
                  <a:t>内部粒子数</a:t>
                </a:r>
              </a:p>
            </c:rich>
          </c:tx>
          <c:layout>
            <c:manualLayout>
              <c:xMode val="edge"/>
              <c:yMode val="edge"/>
              <c:x val="2.0248036857166682E-2"/>
              <c:y val="2.1190164436464431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339088"/>
        <c:crosses val="autoZero"/>
        <c:crossBetween val="midCat"/>
      </c:valAx>
      <c:spPr>
        <a:noFill/>
        <a:ln>
          <a:noFill/>
        </a:ln>
        <a:effectLst/>
      </c:spPr>
    </c:plotArea>
    <c:legend>
      <c:legendPos val="r"/>
      <c:legendEntry>
        <c:idx val="2"/>
        <c:delete val="1"/>
      </c:legendEntry>
      <c:layout>
        <c:manualLayout>
          <c:xMode val="edge"/>
          <c:yMode val="edge"/>
          <c:x val="0.69167079697658218"/>
          <c:y val="0.48066273637091367"/>
          <c:w val="0.19228270997267055"/>
          <c:h val="0.234047374390211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0.33872</cdr:x>
      <cdr:y>0.76168</cdr:y>
    </cdr:from>
    <cdr:to>
      <cdr:x>0.59385</cdr:x>
      <cdr:y>0.82425</cdr:y>
    </cdr:to>
    <cdr:sp macro="" textlink="">
      <cdr:nvSpPr>
        <cdr:cNvPr id="2" name="テキスト ボックス 1"/>
        <cdr:cNvSpPr txBox="1"/>
      </cdr:nvSpPr>
      <cdr:spPr>
        <a:xfrm xmlns:a="http://schemas.openxmlformats.org/drawingml/2006/main">
          <a:off x="2196484" y="3287424"/>
          <a:ext cx="1654411" cy="2700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ja-JP" sz="1100" dirty="0"/>
            <a:t>Punch</a:t>
          </a:r>
          <a:r>
            <a:rPr lang="ja-JP" altLang="en-US" sz="1100" dirty="0"/>
            <a:t>落下終了時刻</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2018/12/17</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2018/12/17</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380999" y="0"/>
            <a:ext cx="9976513"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715370" y="1466626"/>
            <a:ext cx="10515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876405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1871EE-8ABF-44E2-BF9C-448CE891E61D}"/>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903B8391-438B-44F5-A89E-A220E13BD99D}"/>
              </a:ext>
            </a:extLst>
          </p:cNvPr>
          <p:cNvSpPr>
            <a:spLocks noGrp="1"/>
          </p:cNvSpPr>
          <p:nvPr>
            <p:ph type="sldNum" sz="quarter" idx="12"/>
          </p:nvPr>
        </p:nvSpPr>
        <p:spPr>
          <a:xfrm>
            <a:off x="9270435" y="6378119"/>
            <a:ext cx="2743200" cy="365125"/>
          </a:xfrm>
          <a:prstGeom prst="rect">
            <a:avLst/>
          </a:prstGeom>
        </p:spPr>
        <p:txBody>
          <a:bodyPr/>
          <a:lstStyle/>
          <a:p>
            <a:fld id="{B63654C5-1636-4F20-A03F-ECD4CCF9462E}" type="slidenum">
              <a:rPr kumimoji="1" lang="ja-JP" altLang="en-US" smtClean="0"/>
              <a:t>‹#›</a:t>
            </a:fld>
            <a:endParaRPr kumimoji="1" lang="ja-JP" altLang="en-US"/>
          </a:p>
        </p:txBody>
      </p:sp>
      <p:sp>
        <p:nvSpPr>
          <p:cNvPr id="6" name="フッター プレースホルダー 4">
            <a:extLst>
              <a:ext uri="{FF2B5EF4-FFF2-40B4-BE49-F238E27FC236}">
                <a16:creationId xmlns:a16="http://schemas.microsoft.com/office/drawing/2014/main" id="{BB8622E9-FF08-4F79-9EDB-8E0F6A258ED4}"/>
              </a:ext>
            </a:extLst>
          </p:cNvPr>
          <p:cNvSpPr txBox="1">
            <a:spLocks/>
          </p:cNvSpPr>
          <p:nvPr userDrawn="1"/>
        </p:nvSpPr>
        <p:spPr>
          <a:xfrm>
            <a:off x="715370" y="6378119"/>
            <a:ext cx="5503270" cy="365125"/>
          </a:xfrm>
          <a:prstGeom prst="rect">
            <a:avLst/>
          </a:prstGeom>
        </p:spPr>
        <p:txBody>
          <a:bodyPr vert="horz" lIns="91440" tIns="45720" rIns="91440" bIns="45720" rtlCol="0" anchor="ctr"/>
          <a:lstStyle>
            <a:defPPr>
              <a:defRPr lang="ja-JP"/>
            </a:defPPr>
            <a:lvl1pPr marL="0" algn="l" defTabSz="914400" rtl="0" eaLnBrk="1" latinLnBrk="0" hangingPunct="1">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Tree>
    <p:extLst>
      <p:ext uri="{BB962C8B-B14F-4D97-AF65-F5344CB8AC3E}">
        <p14:creationId xmlns:p14="http://schemas.microsoft.com/office/powerpoint/2010/main" val="36758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9270435" y="6378119"/>
            <a:ext cx="2743200" cy="365125"/>
          </a:xfrm>
          <a:prstGeom prst="rect">
            <a:avLst/>
          </a:prstGeom>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2AC48365-EB13-4701-828B-E35DD230FAF1}"/>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1908380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テキスト">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380999" y="0"/>
            <a:ext cx="9976513"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715370" y="1466626"/>
            <a:ext cx="10515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258939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動画">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4362682D-B9E0-4794-918C-B2795EF5E51B}"/>
              </a:ext>
            </a:extLst>
          </p:cNvPr>
          <p:cNvSpPr>
            <a:spLocks noGrp="1"/>
          </p:cNvSpPr>
          <p:nvPr>
            <p:ph type="title"/>
          </p:nvPr>
        </p:nvSpPr>
        <p:spPr>
          <a:xfrm>
            <a:off x="380999" y="0"/>
            <a:ext cx="9976513" cy="1064469"/>
          </a:xfrm>
        </p:spPr>
        <p:txBody>
          <a:bodyPr/>
          <a:lstStyle/>
          <a:p>
            <a:r>
              <a:rPr kumimoji="1" lang="ja-JP" altLang="en-US" dirty="0"/>
              <a:t>マスター タイトルの書式設定</a:t>
            </a:r>
          </a:p>
        </p:txBody>
      </p:sp>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374931" y="1348774"/>
            <a:ext cx="1721498" cy="365125"/>
          </a:xfrm>
        </p:spPr>
        <p:txBody>
          <a:bodyPr>
            <a:normAutofit/>
          </a:bodyPr>
          <a:lstStyle>
            <a:lvl1pPr marL="0" indent="0" algn="ctr">
              <a:buNone/>
              <a:defRPr sz="1800" u="sng"/>
            </a:lvl1pPr>
          </a:lstStyle>
          <a:p>
            <a:pPr lvl="0"/>
            <a:r>
              <a:rPr kumimoji="1" lang="en-US" altLang="ja-JP" dirty="0"/>
              <a:t>subtitle</a:t>
            </a:r>
            <a:endParaRPr kumimoji="1" lang="ja-JP" altLang="en-US" dirty="0"/>
          </a:p>
        </p:txBody>
      </p:sp>
      <p:sp>
        <p:nvSpPr>
          <p:cNvPr id="8" name="コンテンツ プレースホルダー 2">
            <a:extLst>
              <a:ext uri="{FF2B5EF4-FFF2-40B4-BE49-F238E27FC236}">
                <a16:creationId xmlns:a16="http://schemas.microsoft.com/office/drawing/2014/main" id="{BD0C7F80-8B3C-458D-8A8F-9D9B758E21E7}"/>
              </a:ext>
            </a:extLst>
          </p:cNvPr>
          <p:cNvSpPr>
            <a:spLocks noGrp="1"/>
          </p:cNvSpPr>
          <p:nvPr>
            <p:ph idx="13" hasCustomPrompt="1"/>
          </p:nvPr>
        </p:nvSpPr>
        <p:spPr>
          <a:xfrm>
            <a:off x="374931" y="3057893"/>
            <a:ext cx="4799235" cy="365125"/>
          </a:xfrm>
        </p:spPr>
        <p:txBody>
          <a:bodyPr>
            <a:noAutofit/>
          </a:bodyPr>
          <a:lstStyle>
            <a:lvl1pPr marL="0" indent="0" algn="l">
              <a:buNone/>
              <a:defRPr sz="2000" u="none"/>
            </a:lvl1pPr>
          </a:lstStyle>
          <a:p>
            <a:pPr lvl="0"/>
            <a:r>
              <a:rPr kumimoji="1" lang="ja-JP" altLang="en-US" dirty="0"/>
              <a:t>・結果</a:t>
            </a:r>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5533635" y="1343453"/>
            <a:ext cx="6480000" cy="432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374931" y="2327487"/>
            <a:ext cx="4799235" cy="365125"/>
          </a:xfrm>
        </p:spPr>
        <p:txBody>
          <a:bodyPr>
            <a:noAutofit/>
          </a:bodyPr>
          <a:lstStyle>
            <a:lvl1pPr marL="0" indent="0" algn="l">
              <a:buNone/>
              <a:defRPr sz="2000" u="none"/>
            </a:lvl1pPr>
          </a:lstStyle>
          <a:p>
            <a:pPr lvl="0"/>
            <a:r>
              <a:rPr kumimoji="1" lang="ja-JP" altLang="en-US" dirty="0"/>
              <a:t>・結果</a:t>
            </a:r>
          </a:p>
        </p:txBody>
      </p:sp>
      <p:sp>
        <p:nvSpPr>
          <p:cNvPr id="12" name="コンテンツ プレースホルダー 2">
            <a:extLst>
              <a:ext uri="{FF2B5EF4-FFF2-40B4-BE49-F238E27FC236}">
                <a16:creationId xmlns:a16="http://schemas.microsoft.com/office/drawing/2014/main" id="{EA637741-BCD0-486B-8AE2-DCE6CCF25574}"/>
              </a:ext>
            </a:extLst>
          </p:cNvPr>
          <p:cNvSpPr>
            <a:spLocks noGrp="1"/>
          </p:cNvSpPr>
          <p:nvPr>
            <p:ph idx="17" hasCustomPrompt="1"/>
          </p:nvPr>
        </p:nvSpPr>
        <p:spPr>
          <a:xfrm>
            <a:off x="374931" y="3788299"/>
            <a:ext cx="4799235" cy="365125"/>
          </a:xfrm>
        </p:spPr>
        <p:txBody>
          <a:bodyPr>
            <a:noAutofit/>
          </a:bodyPr>
          <a:lstStyle>
            <a:lvl1pPr marL="0" indent="0" algn="l">
              <a:buNone/>
              <a:defRPr sz="20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5533635" y="5803923"/>
            <a:ext cx="1793392" cy="277028"/>
          </a:xfrm>
        </p:spPr>
        <p:txBody>
          <a:bodyPr>
            <a:noAutofit/>
          </a:bodyPr>
          <a:lstStyle>
            <a:lvl1pPr marL="0" indent="0" algn="ctr">
              <a:buNone/>
              <a:defRPr sz="1800" u="none"/>
            </a:lvl1pPr>
          </a:lstStyle>
          <a:p>
            <a:pPr lvl="0"/>
            <a:r>
              <a:rPr kumimoji="1" lang="en-US" altLang="ja-JP" dirty="0"/>
              <a:t>Case-A</a:t>
            </a:r>
            <a:endParaRPr kumimoji="1" lang="ja-JP" altLang="en-US" dirty="0"/>
          </a:p>
        </p:txBody>
      </p:sp>
      <p:sp>
        <p:nvSpPr>
          <p:cNvPr id="14" name="コンテンツ プレースホルダー 2">
            <a:extLst>
              <a:ext uri="{FF2B5EF4-FFF2-40B4-BE49-F238E27FC236}">
                <a16:creationId xmlns:a16="http://schemas.microsoft.com/office/drawing/2014/main" id="{245FF29F-822B-48F5-99CA-290AABC0941D}"/>
              </a:ext>
            </a:extLst>
          </p:cNvPr>
          <p:cNvSpPr>
            <a:spLocks noGrp="1"/>
          </p:cNvSpPr>
          <p:nvPr>
            <p:ph idx="19" hasCustomPrompt="1"/>
          </p:nvPr>
        </p:nvSpPr>
        <p:spPr>
          <a:xfrm>
            <a:off x="7664895" y="5808131"/>
            <a:ext cx="2217480" cy="277028"/>
          </a:xfrm>
        </p:spPr>
        <p:txBody>
          <a:bodyPr>
            <a:noAutofit/>
          </a:bodyPr>
          <a:lstStyle>
            <a:lvl1pPr marL="0" indent="0" algn="ctr">
              <a:buNone/>
              <a:defRPr sz="1800" u="none"/>
            </a:lvl1pPr>
          </a:lstStyle>
          <a:p>
            <a:pPr lvl="0"/>
            <a:r>
              <a:rPr kumimoji="1" lang="en-US" altLang="ja-JP" dirty="0"/>
              <a:t>Case-B</a:t>
            </a:r>
            <a:endParaRPr kumimoji="1" lang="ja-JP" altLang="en-US" dirty="0"/>
          </a:p>
        </p:txBody>
      </p:sp>
      <p:sp>
        <p:nvSpPr>
          <p:cNvPr id="15" name="コンテンツ プレースホルダー 2">
            <a:extLst>
              <a:ext uri="{FF2B5EF4-FFF2-40B4-BE49-F238E27FC236}">
                <a16:creationId xmlns:a16="http://schemas.microsoft.com/office/drawing/2014/main" id="{16CFA23D-EA18-4FEE-90B0-3B579FDA41BB}"/>
              </a:ext>
            </a:extLst>
          </p:cNvPr>
          <p:cNvSpPr>
            <a:spLocks noGrp="1"/>
          </p:cNvSpPr>
          <p:nvPr>
            <p:ph idx="20" hasCustomPrompt="1"/>
          </p:nvPr>
        </p:nvSpPr>
        <p:spPr>
          <a:xfrm>
            <a:off x="10220243" y="5803923"/>
            <a:ext cx="1793392" cy="277028"/>
          </a:xfrm>
        </p:spPr>
        <p:txBody>
          <a:bodyPr>
            <a:noAutofit/>
          </a:bodyPr>
          <a:lstStyle>
            <a:lvl1pPr marL="0" indent="0" algn="ctr">
              <a:buNone/>
              <a:defRPr sz="1800" u="none"/>
            </a:lvl1pPr>
          </a:lstStyle>
          <a:p>
            <a:pPr lvl="0"/>
            <a:r>
              <a:rPr kumimoji="1" lang="en-US" altLang="ja-JP" dirty="0"/>
              <a:t>Case-C</a:t>
            </a:r>
            <a:endParaRPr kumimoji="1" lang="ja-JP" altLang="en-US" dirty="0"/>
          </a:p>
        </p:txBody>
      </p:sp>
    </p:spTree>
    <p:extLst>
      <p:ext uri="{BB962C8B-B14F-4D97-AF65-F5344CB8AC3E}">
        <p14:creationId xmlns:p14="http://schemas.microsoft.com/office/powerpoint/2010/main" val="60653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なんでも挿入">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4362682D-B9E0-4794-918C-B2795EF5E51B}"/>
              </a:ext>
            </a:extLst>
          </p:cNvPr>
          <p:cNvSpPr>
            <a:spLocks noGrp="1"/>
          </p:cNvSpPr>
          <p:nvPr>
            <p:ph type="title"/>
          </p:nvPr>
        </p:nvSpPr>
        <p:spPr>
          <a:xfrm>
            <a:off x="380999" y="0"/>
            <a:ext cx="9976513" cy="1064469"/>
          </a:xfrm>
        </p:spPr>
        <p:txBody>
          <a:bodyPr/>
          <a:lstStyle/>
          <a:p>
            <a:r>
              <a:rPr kumimoji="1" lang="ja-JP" altLang="en-US" dirty="0"/>
              <a:t>マスター タイトルの書式設定</a:t>
            </a:r>
          </a:p>
        </p:txBody>
      </p:sp>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374931" y="1348774"/>
            <a:ext cx="1844162" cy="365125"/>
          </a:xfrm>
        </p:spPr>
        <p:txBody>
          <a:bodyPr>
            <a:normAutofit/>
          </a:bodyPr>
          <a:lstStyle>
            <a:lvl1pPr marL="0" indent="0" algn="ctr">
              <a:buNone/>
              <a:defRPr sz="180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5533635" y="1348774"/>
            <a:ext cx="6480000" cy="432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2">
            <a:extLst>
              <a:ext uri="{FF2B5EF4-FFF2-40B4-BE49-F238E27FC236}">
                <a16:creationId xmlns:a16="http://schemas.microsoft.com/office/drawing/2014/main" id="{1276100D-25BA-496E-A22A-F22D21E69776}"/>
              </a:ext>
            </a:extLst>
          </p:cNvPr>
          <p:cNvSpPr>
            <a:spLocks noGrp="1"/>
          </p:cNvSpPr>
          <p:nvPr>
            <p:ph idx="13" hasCustomPrompt="1"/>
          </p:nvPr>
        </p:nvSpPr>
        <p:spPr>
          <a:xfrm>
            <a:off x="374931" y="3057893"/>
            <a:ext cx="4799235" cy="365125"/>
          </a:xfrm>
        </p:spPr>
        <p:txBody>
          <a:bodyPr>
            <a:noAutofit/>
          </a:bodyPr>
          <a:lstStyle>
            <a:lvl1pPr marL="0" indent="0" algn="l">
              <a:buNone/>
              <a:defRPr sz="2000" u="none"/>
            </a:lvl1pPr>
          </a:lstStyle>
          <a:p>
            <a:pPr lvl="0"/>
            <a:r>
              <a:rPr kumimoji="1" lang="ja-JP" altLang="en-US" dirty="0"/>
              <a:t>・結果</a:t>
            </a:r>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374931" y="2327487"/>
            <a:ext cx="4799235" cy="365125"/>
          </a:xfrm>
        </p:spPr>
        <p:txBody>
          <a:bodyPr>
            <a:noAutofit/>
          </a:bodyPr>
          <a:lstStyle>
            <a:lvl1pPr marL="0" indent="0" algn="l">
              <a:buNone/>
              <a:defRPr sz="2000" u="none"/>
            </a:lvl1pPr>
          </a:lstStyle>
          <a:p>
            <a:pPr lvl="0"/>
            <a:r>
              <a:rPr kumimoji="1" lang="ja-JP" altLang="en-US" dirty="0"/>
              <a:t>・結果</a:t>
            </a:r>
          </a:p>
        </p:txBody>
      </p:sp>
      <p:sp>
        <p:nvSpPr>
          <p:cNvPr id="18" name="コンテンツ プレースホルダー 2">
            <a:extLst>
              <a:ext uri="{FF2B5EF4-FFF2-40B4-BE49-F238E27FC236}">
                <a16:creationId xmlns:a16="http://schemas.microsoft.com/office/drawing/2014/main" id="{6F6AF7BA-F0B8-4A8A-B2FB-0E5729BC9961}"/>
              </a:ext>
            </a:extLst>
          </p:cNvPr>
          <p:cNvSpPr>
            <a:spLocks noGrp="1"/>
          </p:cNvSpPr>
          <p:nvPr>
            <p:ph idx="17" hasCustomPrompt="1"/>
          </p:nvPr>
        </p:nvSpPr>
        <p:spPr>
          <a:xfrm>
            <a:off x="374931" y="3788299"/>
            <a:ext cx="4799235" cy="365125"/>
          </a:xfrm>
        </p:spPr>
        <p:txBody>
          <a:bodyPr>
            <a:noAutofit/>
          </a:bodyPr>
          <a:lstStyle>
            <a:lvl1pPr marL="0" indent="0" algn="l">
              <a:buNone/>
              <a:defRPr sz="2000" u="none"/>
            </a:lvl1pPr>
          </a:lstStyle>
          <a:p>
            <a:pPr lvl="0"/>
            <a:r>
              <a:rPr kumimoji="1" lang="ja-JP" altLang="en-US" dirty="0"/>
              <a:t>・結果</a:t>
            </a:r>
          </a:p>
        </p:txBody>
      </p:sp>
    </p:spTree>
    <p:extLst>
      <p:ext uri="{BB962C8B-B14F-4D97-AF65-F5344CB8AC3E}">
        <p14:creationId xmlns:p14="http://schemas.microsoft.com/office/powerpoint/2010/main" val="3163452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タイトル 1">
            <a:extLst>
              <a:ext uri="{FF2B5EF4-FFF2-40B4-BE49-F238E27FC236}">
                <a16:creationId xmlns:a16="http://schemas.microsoft.com/office/drawing/2014/main" id="{4362682D-B9E0-4794-918C-B2795EF5E51B}"/>
              </a:ext>
            </a:extLst>
          </p:cNvPr>
          <p:cNvSpPr>
            <a:spLocks noGrp="1"/>
          </p:cNvSpPr>
          <p:nvPr>
            <p:ph type="title"/>
          </p:nvPr>
        </p:nvSpPr>
        <p:spPr>
          <a:xfrm>
            <a:off x="380999" y="0"/>
            <a:ext cx="9976513" cy="1064469"/>
          </a:xfrm>
        </p:spPr>
        <p:txBody>
          <a:bodyPr/>
          <a:lstStyle/>
          <a:p>
            <a:r>
              <a:rPr kumimoji="1" lang="ja-JP" altLang="en-US" dirty="0"/>
              <a:t>マスター タイトルの書式設定</a:t>
            </a:r>
          </a:p>
        </p:txBody>
      </p:sp>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374931" y="1348774"/>
            <a:ext cx="1844162" cy="365125"/>
          </a:xfrm>
        </p:spPr>
        <p:txBody>
          <a:bodyPr>
            <a:normAutofit/>
          </a:bodyPr>
          <a:lstStyle>
            <a:lvl1pPr marL="0" indent="0" algn="ctr">
              <a:buNone/>
              <a:defRPr sz="1800" u="sng"/>
            </a:lvl1pPr>
          </a:lstStyle>
          <a:p>
            <a:pPr lvl="0"/>
            <a:r>
              <a:rPr kumimoji="1" lang="en-US" altLang="ja-JP" dirty="0"/>
              <a:t>subtitle</a:t>
            </a:r>
            <a:endParaRPr kumimoji="1" lang="ja-JP" altLang="en-US" dirty="0"/>
          </a:p>
        </p:txBody>
      </p:sp>
    </p:spTree>
    <p:extLst>
      <p:ext uri="{BB962C8B-B14F-4D97-AF65-F5344CB8AC3E}">
        <p14:creationId xmlns:p14="http://schemas.microsoft.com/office/powerpoint/2010/main" val="197321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D9BEC9-1B09-4715-93DB-D3DEF66ACB1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EB963758-167A-4A7E-9883-CDF0CD282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7" name="フッター プレースホルダー 4">
            <a:extLst>
              <a:ext uri="{FF2B5EF4-FFF2-40B4-BE49-F238E27FC236}">
                <a16:creationId xmlns:a16="http://schemas.microsoft.com/office/drawing/2014/main" id="{81BC9EAE-68FD-4C2F-A295-A7073E36EF8B}"/>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35889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710D6E-44CA-423B-A730-DA918BFEB16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C8DF4F-8F6E-4ADB-9AAF-A3620A01A22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B1F8A76-DD8C-436B-9234-6755266D065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スライド番号プレースホルダー 6">
            <a:extLst>
              <a:ext uri="{FF2B5EF4-FFF2-40B4-BE49-F238E27FC236}">
                <a16:creationId xmlns:a16="http://schemas.microsoft.com/office/drawing/2014/main" id="{47A7B003-0F96-44CE-B66A-66263905A877}"/>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8" name="フッター プレースホルダー 4">
            <a:extLst>
              <a:ext uri="{FF2B5EF4-FFF2-40B4-BE49-F238E27FC236}">
                <a16:creationId xmlns:a16="http://schemas.microsoft.com/office/drawing/2014/main" id="{C7DD3265-B366-47FD-9401-E644C6834C0C}"/>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4047936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p:txBody>
          <a:bodyPr/>
          <a:lstStyle/>
          <a:p>
            <a:fld id="{B63654C5-1636-4F20-A03F-ECD4CCF9462E}" type="slidenum">
              <a:rPr kumimoji="1" lang="ja-JP" altLang="en-US" smtClean="0"/>
              <a:t>‹#›</a:t>
            </a:fld>
            <a:endParaRPr kumimoji="1" lang="ja-JP" altLang="en-US"/>
          </a:p>
        </p:txBody>
      </p:sp>
      <p:sp>
        <p:nvSpPr>
          <p:cNvPr id="5" name="フッター プレースホルダー 4">
            <a:extLst>
              <a:ext uri="{FF2B5EF4-FFF2-40B4-BE49-F238E27FC236}">
                <a16:creationId xmlns:a16="http://schemas.microsoft.com/office/drawing/2014/main" id="{478DCEB9-C420-4271-9759-C95B60DC0DA3}"/>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345700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D9BEC9-1B09-4715-93DB-D3DEF66ACB1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EB963758-167A-4A7E-9883-CDF0CD282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9270435" y="6378119"/>
            <a:ext cx="2743200" cy="365125"/>
          </a:xfrm>
          <a:prstGeom prst="rect">
            <a:avLst/>
          </a:prstGeom>
        </p:spPr>
        <p:txBody>
          <a:bodyPr/>
          <a:lstStyle/>
          <a:p>
            <a:fld id="{B63654C5-1636-4F20-A03F-ECD4CCF9462E}" type="slidenum">
              <a:rPr kumimoji="1" lang="ja-JP" altLang="en-US" smtClean="0"/>
              <a:t>‹#›</a:t>
            </a:fld>
            <a:endParaRPr kumimoji="1" lang="ja-JP" altLang="en-US"/>
          </a:p>
        </p:txBody>
      </p:sp>
      <p:sp>
        <p:nvSpPr>
          <p:cNvPr id="7" name="フッター プレースホルダー 4">
            <a:extLst>
              <a:ext uri="{FF2B5EF4-FFF2-40B4-BE49-F238E27FC236}">
                <a16:creationId xmlns:a16="http://schemas.microsoft.com/office/drawing/2014/main" id="{AF484101-3ED9-4CC6-8A81-031885B1EA0A}"/>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3683256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B4246567-A723-4A0C-97EE-A07E691BC342}"/>
              </a:ext>
            </a:extLst>
          </p:cNvPr>
          <p:cNvSpPr/>
          <p:nvPr userDrawn="1"/>
        </p:nvSpPr>
        <p:spPr>
          <a:xfrm>
            <a:off x="0" y="6256122"/>
            <a:ext cx="12192000" cy="601878"/>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プレースホルダー 1">
            <a:extLst>
              <a:ext uri="{FF2B5EF4-FFF2-40B4-BE49-F238E27FC236}">
                <a16:creationId xmlns:a16="http://schemas.microsoft.com/office/drawing/2014/main" id="{5EAE3B2A-9BE8-4F86-A6E4-5D7F2FF13B1B}"/>
              </a:ext>
            </a:extLst>
          </p:cNvPr>
          <p:cNvSpPr>
            <a:spLocks noGrp="1"/>
          </p:cNvSpPr>
          <p:nvPr>
            <p:ph type="title"/>
          </p:nvPr>
        </p:nvSpPr>
        <p:spPr>
          <a:xfrm>
            <a:off x="380999" y="0"/>
            <a:ext cx="9976513" cy="1064469"/>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5F1A88F7-37F3-4033-BA80-48EC1EB163E8}"/>
              </a:ext>
            </a:extLst>
          </p:cNvPr>
          <p:cNvSpPr>
            <a:spLocks noGrp="1"/>
          </p:cNvSpPr>
          <p:nvPr>
            <p:ph type="body" idx="1"/>
          </p:nvPr>
        </p:nvSpPr>
        <p:spPr>
          <a:xfrm>
            <a:off x="715370" y="1466626"/>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a:extLst>
              <a:ext uri="{FF2B5EF4-FFF2-40B4-BE49-F238E27FC236}">
                <a16:creationId xmlns:a16="http://schemas.microsoft.com/office/drawing/2014/main" id="{42E621AB-CE88-4DBE-BD1F-A9629575B62F}"/>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6" name="スライド番号プレースホルダー 5">
            <a:extLst>
              <a:ext uri="{FF2B5EF4-FFF2-40B4-BE49-F238E27FC236}">
                <a16:creationId xmlns:a16="http://schemas.microsoft.com/office/drawing/2014/main" id="{2EBAB7D0-6179-47CE-9BC5-EEE197CDDCED}"/>
              </a:ext>
            </a:extLst>
          </p:cNvPr>
          <p:cNvSpPr>
            <a:spLocks noGrp="1"/>
          </p:cNvSpPr>
          <p:nvPr>
            <p:ph type="sldNum" sz="quarter" idx="4"/>
          </p:nvPr>
        </p:nvSpPr>
        <p:spPr>
          <a:xfrm>
            <a:off x="9270435" y="6378119"/>
            <a:ext cx="2743200" cy="365125"/>
          </a:xfrm>
          <a:prstGeom prst="rect">
            <a:avLst/>
          </a:prstGeom>
        </p:spPr>
        <p:txBody>
          <a:bodyPr vert="horz" lIns="91440" tIns="45720" rIns="91440" bIns="45720" rtlCol="0" anchor="ctr"/>
          <a:lstStyle>
            <a:lvl1pPr algn="r">
              <a:defRPr sz="16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8" name="図 7">
            <a:extLst>
              <a:ext uri="{FF2B5EF4-FFF2-40B4-BE49-F238E27FC236}">
                <a16:creationId xmlns:a16="http://schemas.microsoft.com/office/drawing/2014/main" id="{78B5DAD2-D16A-4ED8-8C88-2581E712CA0C}"/>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78365" y="6328114"/>
            <a:ext cx="405268" cy="465136"/>
          </a:xfrm>
          <a:prstGeom prst="rect">
            <a:avLst/>
          </a:prstGeom>
        </p:spPr>
      </p:pic>
      <p:sp>
        <p:nvSpPr>
          <p:cNvPr id="9" name="正方形/長方形 8">
            <a:extLst>
              <a:ext uri="{FF2B5EF4-FFF2-40B4-BE49-F238E27FC236}">
                <a16:creationId xmlns:a16="http://schemas.microsoft.com/office/drawing/2014/main" id="{396F9DBD-19B4-46F9-B448-0B0FAFB42075}"/>
              </a:ext>
            </a:extLst>
          </p:cNvPr>
          <p:cNvSpPr/>
          <p:nvPr userDrawn="1"/>
        </p:nvSpPr>
        <p:spPr>
          <a:xfrm>
            <a:off x="0" y="1064469"/>
            <a:ext cx="12192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74166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4" r:id="rId3"/>
    <p:sldLayoutId id="2147483678" r:id="rId4"/>
    <p:sldLayoutId id="2147483679" r:id="rId5"/>
    <p:sldLayoutId id="2147483663" r:id="rId6"/>
    <p:sldLayoutId id="2147483664" r:id="rId7"/>
    <p:sldLayoutId id="2147483667" r:id="rId8"/>
  </p:sldLayoutIdLst>
  <p:hf hdr="0" dt="0"/>
  <p:txStyles>
    <p:title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B4246567-A723-4A0C-97EE-A07E691BC342}"/>
              </a:ext>
            </a:extLst>
          </p:cNvPr>
          <p:cNvSpPr/>
          <p:nvPr userDrawn="1"/>
        </p:nvSpPr>
        <p:spPr>
          <a:xfrm>
            <a:off x="0" y="6256122"/>
            <a:ext cx="12192000" cy="601878"/>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a:extLst>
              <a:ext uri="{FF2B5EF4-FFF2-40B4-BE49-F238E27FC236}">
                <a16:creationId xmlns:a16="http://schemas.microsoft.com/office/drawing/2014/main" id="{5EAE3B2A-9BE8-4F86-A6E4-5D7F2FF13B1B}"/>
              </a:ext>
            </a:extLst>
          </p:cNvPr>
          <p:cNvSpPr>
            <a:spLocks noGrp="1"/>
          </p:cNvSpPr>
          <p:nvPr>
            <p:ph type="title"/>
          </p:nvPr>
        </p:nvSpPr>
        <p:spPr>
          <a:xfrm>
            <a:off x="380999" y="0"/>
            <a:ext cx="9976513" cy="1064469"/>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5F1A88F7-37F3-4033-BA80-48EC1EB163E8}"/>
              </a:ext>
            </a:extLst>
          </p:cNvPr>
          <p:cNvSpPr>
            <a:spLocks noGrp="1"/>
          </p:cNvSpPr>
          <p:nvPr>
            <p:ph type="body" idx="1"/>
          </p:nvPr>
        </p:nvSpPr>
        <p:spPr>
          <a:xfrm>
            <a:off x="715370" y="1466626"/>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9270435" y="6378119"/>
            <a:ext cx="2743200" cy="365125"/>
          </a:xfrm>
          <a:prstGeom prst="rect">
            <a:avLst/>
          </a:prstGeom>
        </p:spPr>
        <p:txBody>
          <a:bodyPr vert="horz" lIns="91440" tIns="45720" rIns="91440" bIns="45720" rtlCol="0" anchor="b"/>
          <a:lstStyle>
            <a:lvl1pPr algn="r">
              <a:lnSpc>
                <a:spcPct val="100000"/>
              </a:lnSpc>
              <a:defRPr sz="16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8365" y="6328114"/>
            <a:ext cx="405268" cy="465136"/>
          </a:xfrm>
          <a:prstGeom prst="rect">
            <a:avLst/>
          </a:prstGeom>
        </p:spPr>
      </p:pic>
      <p:sp>
        <p:nvSpPr>
          <p:cNvPr id="16" name="フッター プレースホルダー 4">
            <a:extLst>
              <a:ext uri="{FF2B5EF4-FFF2-40B4-BE49-F238E27FC236}">
                <a16:creationId xmlns:a16="http://schemas.microsoft.com/office/drawing/2014/main" id="{2D41DC16-BB2A-444A-904C-7A0C27D2B284}"/>
              </a:ext>
            </a:extLst>
          </p:cNvPr>
          <p:cNvSpPr>
            <a:spLocks noGrp="1"/>
          </p:cNvSpPr>
          <p:nvPr>
            <p:ph type="ftr" sz="quarter" idx="3"/>
          </p:nvPr>
        </p:nvSpPr>
        <p:spPr>
          <a:xfrm>
            <a:off x="715370" y="6378119"/>
            <a:ext cx="5503270" cy="365125"/>
          </a:xfrm>
          <a:prstGeom prst="rect">
            <a:avLst/>
          </a:prstGeom>
        </p:spPr>
        <p:txBody>
          <a:bodyPr vert="horz" lIns="91440" tIns="45720" rIns="91440" bIns="45720" rtlCol="0" anchor="ctr"/>
          <a:lstStyle>
            <a:lvl1pPr algn="l">
              <a:defRPr sz="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p:hf hdr="0" dt="0"/>
  <p:txStyles>
    <p:title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chart" Target="../charts/char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6.png"/><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6.png"/><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1.png"/><Relationship Id="rId4" Type="http://schemas.openxmlformats.org/officeDocument/2006/relationships/chart" Target="../charts/char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2CE9030-C2AB-44BB-9443-385E9BB53167}"/>
              </a:ext>
            </a:extLst>
          </p:cNvPr>
          <p:cNvSpPr>
            <a:spLocks noGrp="1"/>
          </p:cNvSpPr>
          <p:nvPr>
            <p:ph type="sldNum" sz="quarter" idx="12"/>
          </p:nvPr>
        </p:nvSpPr>
        <p:spPr/>
        <p:txBody>
          <a:bodyPr/>
          <a:lstStyle/>
          <a:p>
            <a:fld id="{B63654C5-1636-4F20-A03F-ECD4CCF9462E}" type="slidenum">
              <a:rPr kumimoji="1" lang="ja-JP" altLang="en-US" smtClean="0"/>
              <a:t>1</a:t>
            </a:fld>
            <a:endParaRPr kumimoji="1" lang="ja-JP" altLang="en-US" dirty="0"/>
          </a:p>
        </p:txBody>
      </p:sp>
      <p:sp>
        <p:nvSpPr>
          <p:cNvPr id="3" name="フッター プレースホルダー 2">
            <a:extLst>
              <a:ext uri="{FF2B5EF4-FFF2-40B4-BE49-F238E27FC236}">
                <a16:creationId xmlns:a16="http://schemas.microsoft.com/office/drawing/2014/main" id="{A3387F78-4925-4332-BB50-573B43A25ADB}"/>
              </a:ext>
            </a:extLst>
          </p:cNvPr>
          <p:cNvSpPr>
            <a:spLocks noGrp="1"/>
          </p:cNvSpPr>
          <p:nvPr>
            <p:ph type="ftr" sz="quarter" idx="3"/>
          </p:nvPr>
        </p:nvSpPr>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838200" y="2002631"/>
            <a:ext cx="10515600" cy="2852737"/>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6000" dirty="0">
                <a:uFill>
                  <a:solidFill>
                    <a:srgbClr val="FF695E"/>
                  </a:solidFill>
                </a:uFill>
              </a:rPr>
              <a:t>サクソン効果の数値解析</a:t>
            </a:r>
            <a:br>
              <a:rPr lang="en-US" altLang="ja-JP" dirty="0"/>
            </a:br>
            <a:r>
              <a:rPr lang="en-US" altLang="ja-JP" sz="2800" dirty="0"/>
              <a:t>- </a:t>
            </a:r>
            <a:r>
              <a:rPr lang="ja-JP" altLang="en-US" sz="2800" dirty="0"/>
              <a:t>中間報告 </a:t>
            </a:r>
            <a:r>
              <a:rPr lang="en-US" altLang="ja-JP" sz="2800" dirty="0"/>
              <a:t>-</a:t>
            </a:r>
            <a:endParaRPr lang="ja-JP" altLang="en-US" sz="2800" dirty="0"/>
          </a:p>
        </p:txBody>
      </p:sp>
      <p:sp>
        <p:nvSpPr>
          <p:cNvPr id="10" name="テキスト ボックス 9">
            <a:extLst>
              <a:ext uri="{FF2B5EF4-FFF2-40B4-BE49-F238E27FC236}">
                <a16:creationId xmlns:a16="http://schemas.microsoft.com/office/drawing/2014/main" id="{FE2A5D9C-429D-4175-9EFF-3D241CFA3379}"/>
              </a:ext>
            </a:extLst>
          </p:cNvPr>
          <p:cNvSpPr txBox="1"/>
          <p:nvPr/>
        </p:nvSpPr>
        <p:spPr>
          <a:xfrm>
            <a:off x="883919" y="5121192"/>
            <a:ext cx="10515600"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東京大学工学系研究科</a:t>
            </a: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856200" y="5622500"/>
            <a:ext cx="10515600" cy="584775"/>
          </a:xfrm>
          <a:prstGeom prst="rect">
            <a:avLst/>
          </a:prstGeom>
          <a:noFill/>
        </p:spPr>
        <p:txBody>
          <a:bodyPr wrap="square" rtlCol="0">
            <a:spAutoFit/>
          </a:bodyPr>
          <a:lstStyle/>
          <a:p>
            <a:r>
              <a:rPr lang="ja-JP" altLang="en-US" sz="3200" dirty="0">
                <a:latin typeface="メイリオ" panose="020B0604030504040204" pitchFamily="50" charset="-128"/>
                <a:ea typeface="メイリオ" panose="020B0604030504040204" pitchFamily="50" charset="-128"/>
                <a:cs typeface="メイリオ" panose="020B0604030504040204" pitchFamily="50" charset="-128"/>
              </a:rPr>
              <a:t>吉田昂生　森勇稀　酒井幹夫</a:t>
            </a:r>
            <a:endParaRPr kumimoji="1" lang="ja-JP" altLang="en-US" sz="3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正方形/長方形 11">
            <a:extLst>
              <a:ext uri="{FF2B5EF4-FFF2-40B4-BE49-F238E27FC236}">
                <a16:creationId xmlns:a16="http://schemas.microsoft.com/office/drawing/2014/main" id="{F87CE8A0-377B-431E-9485-4764C87AD4F6}"/>
              </a:ext>
            </a:extLst>
          </p:cNvPr>
          <p:cNvSpPr/>
          <p:nvPr/>
        </p:nvSpPr>
        <p:spPr>
          <a:xfrm>
            <a:off x="838200" y="5117910"/>
            <a:ext cx="36000" cy="369332"/>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8B4203E-C1E3-4335-B55D-4E996561BBBD}"/>
              </a:ext>
            </a:extLst>
          </p:cNvPr>
          <p:cNvSpPr/>
          <p:nvPr/>
        </p:nvSpPr>
        <p:spPr>
          <a:xfrm>
            <a:off x="838200" y="5572037"/>
            <a:ext cx="36000" cy="540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B6EE57"/>
              </a:solidFill>
            </a:endParaRPr>
          </a:p>
        </p:txBody>
      </p:sp>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94915E-8C04-4607-B367-64D984FF463B}"/>
              </a:ext>
            </a:extLst>
          </p:cNvPr>
          <p:cNvSpPr>
            <a:spLocks noGrp="1"/>
          </p:cNvSpPr>
          <p:nvPr>
            <p:ph type="sldNum" sz="quarter" idx="12"/>
          </p:nvPr>
        </p:nvSpPr>
        <p:spPr/>
        <p:txBody>
          <a:bodyPr/>
          <a:lstStyle/>
          <a:p>
            <a:fld id="{B63654C5-1636-4F20-A03F-ECD4CCF9462E}" type="slidenum">
              <a:rPr kumimoji="1" lang="ja-JP" altLang="en-US" smtClean="0"/>
              <a:t>10</a:t>
            </a:fld>
            <a:endParaRPr kumimoji="1" lang="ja-JP" altLang="en-US"/>
          </a:p>
        </p:txBody>
      </p:sp>
      <p:sp>
        <p:nvSpPr>
          <p:cNvPr id="3" name="フッター プレースホルダー 2">
            <a:extLst>
              <a:ext uri="{FF2B5EF4-FFF2-40B4-BE49-F238E27FC236}">
                <a16:creationId xmlns:a16="http://schemas.microsoft.com/office/drawing/2014/main" id="{3AF63704-364C-44CB-93DC-6FAA823A17EE}"/>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498B5E80-1099-4DB8-8363-C14F43A3A9A0}"/>
              </a:ext>
            </a:extLst>
          </p:cNvPr>
          <p:cNvSpPr>
            <a:spLocks noGrp="1"/>
          </p:cNvSpPr>
          <p:nvPr>
            <p:ph type="title"/>
          </p:nvPr>
        </p:nvSpPr>
        <p:spPr/>
        <p:txBody>
          <a:bodyPr>
            <a:normAutofit/>
          </a:bodyPr>
          <a:lstStyle/>
          <a:p>
            <a:r>
              <a:rPr lang="ja-JP" altLang="en-US" dirty="0"/>
              <a:t>結果</a:t>
            </a:r>
            <a:endParaRPr kumimoji="1" lang="ja-JP" altLang="en-US" dirty="0"/>
          </a:p>
        </p:txBody>
      </p:sp>
      <p:sp>
        <p:nvSpPr>
          <p:cNvPr id="5" name="コンテンツ プレースホルダー 4">
            <a:extLst>
              <a:ext uri="{FF2B5EF4-FFF2-40B4-BE49-F238E27FC236}">
                <a16:creationId xmlns:a16="http://schemas.microsoft.com/office/drawing/2014/main" id="{1804FA0B-AE9B-4B62-8283-5AA1BD2B9F35}"/>
              </a:ext>
            </a:extLst>
          </p:cNvPr>
          <p:cNvSpPr>
            <a:spLocks noGrp="1"/>
          </p:cNvSpPr>
          <p:nvPr>
            <p:ph idx="1"/>
          </p:nvPr>
        </p:nvSpPr>
        <p:spPr>
          <a:xfrm>
            <a:off x="374931" y="1348774"/>
            <a:ext cx="869669" cy="365125"/>
          </a:xfrm>
        </p:spPr>
        <p:txBody>
          <a:bodyPr>
            <a:normAutofit/>
          </a:bodyPr>
          <a:lstStyle/>
          <a:p>
            <a:r>
              <a:rPr lang="ja-JP" altLang="en-US" dirty="0"/>
              <a:t>空隙率</a:t>
            </a:r>
            <a:endParaRPr lang="en-US" altLang="ja-JP" dirty="0"/>
          </a:p>
        </p:txBody>
      </p:sp>
      <p:pic>
        <p:nvPicPr>
          <p:cNvPr id="13" name="velocity comparison_void fraction">
            <a:hlinkClick r:id="" action="ppaction://media"/>
            <a:extLst>
              <a:ext uri="{FF2B5EF4-FFF2-40B4-BE49-F238E27FC236}">
                <a16:creationId xmlns:a16="http://schemas.microsoft.com/office/drawing/2014/main" id="{2427592A-FCB8-497A-B710-76DE1C68C287}"/>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45138" y="1343025"/>
            <a:ext cx="6457950" cy="4321175"/>
          </a:xfrm>
        </p:spPr>
      </p:pic>
      <p:sp>
        <p:nvSpPr>
          <p:cNvPr id="8" name="コンテンツ プレースホルダー 7">
            <a:extLst>
              <a:ext uri="{FF2B5EF4-FFF2-40B4-BE49-F238E27FC236}">
                <a16:creationId xmlns:a16="http://schemas.microsoft.com/office/drawing/2014/main" id="{6EABAC8D-FFF4-4BD6-AAA0-EBB893FB7CCD}"/>
              </a:ext>
            </a:extLst>
          </p:cNvPr>
          <p:cNvSpPr>
            <a:spLocks noGrp="1"/>
          </p:cNvSpPr>
          <p:nvPr>
            <p:ph idx="16"/>
          </p:nvPr>
        </p:nvSpPr>
        <p:spPr>
          <a:xfrm>
            <a:off x="374931" y="2327487"/>
            <a:ext cx="4799235" cy="1295273"/>
          </a:xfrm>
        </p:spPr>
        <p:txBody>
          <a:bodyPr/>
          <a:lstStyle/>
          <a:p>
            <a:r>
              <a:rPr kumimoji="1" lang="ja-JP" altLang="en-US" dirty="0"/>
              <a:t>・落下速度に比例して、生じる気泡が大きい。</a:t>
            </a:r>
            <a:r>
              <a:rPr lang="ja-JP" altLang="en-US" dirty="0"/>
              <a:t>また、</a:t>
            </a:r>
            <a:r>
              <a:rPr kumimoji="1" lang="en-US" altLang="ja-JP" dirty="0"/>
              <a:t>Case-3</a:t>
            </a:r>
            <a:r>
              <a:rPr kumimoji="1" lang="ja-JP" altLang="en-US" dirty="0"/>
              <a:t>ではスプラッシュが起きている。</a:t>
            </a:r>
            <a:endParaRPr kumimoji="1" lang="en-US" altLang="ja-JP" dirty="0"/>
          </a:p>
          <a:p>
            <a:r>
              <a:rPr lang="en-US" altLang="ja-JP" dirty="0"/>
              <a:t>=&gt; </a:t>
            </a:r>
            <a:r>
              <a:rPr lang="ja-JP" altLang="en-US" u="sng" dirty="0">
                <a:uFill>
                  <a:solidFill>
                    <a:srgbClr val="FF695E"/>
                  </a:solidFill>
                </a:uFill>
              </a:rPr>
              <a:t>粒子だけでなく空気も流入する。</a:t>
            </a:r>
            <a:endParaRPr kumimoji="1" lang="ja-JP" altLang="en-US" u="sng" dirty="0">
              <a:uFill>
                <a:solidFill>
                  <a:srgbClr val="FF695E"/>
                </a:solidFill>
              </a:uFill>
            </a:endParaRPr>
          </a:p>
        </p:txBody>
      </p:sp>
      <p:sp>
        <p:nvSpPr>
          <p:cNvPr id="10" name="コンテンツ プレースホルダー 9">
            <a:extLst>
              <a:ext uri="{FF2B5EF4-FFF2-40B4-BE49-F238E27FC236}">
                <a16:creationId xmlns:a16="http://schemas.microsoft.com/office/drawing/2014/main" id="{03EB40E1-96D8-4A30-9FA0-9B1490BB108B}"/>
              </a:ext>
            </a:extLst>
          </p:cNvPr>
          <p:cNvSpPr>
            <a:spLocks noGrp="1"/>
          </p:cNvSpPr>
          <p:nvPr>
            <p:ph idx="18"/>
          </p:nvPr>
        </p:nvSpPr>
        <p:spPr/>
        <p:txBody>
          <a:bodyPr/>
          <a:lstStyle/>
          <a:p>
            <a:r>
              <a:rPr kumimoji="1" lang="en-US" altLang="ja-JP" dirty="0"/>
              <a:t>Case-1</a:t>
            </a:r>
            <a:endParaRPr kumimoji="1" lang="ja-JP" altLang="en-US" dirty="0"/>
          </a:p>
        </p:txBody>
      </p:sp>
      <p:sp>
        <p:nvSpPr>
          <p:cNvPr id="11" name="コンテンツ プレースホルダー 10">
            <a:extLst>
              <a:ext uri="{FF2B5EF4-FFF2-40B4-BE49-F238E27FC236}">
                <a16:creationId xmlns:a16="http://schemas.microsoft.com/office/drawing/2014/main" id="{468B1A59-18B7-449D-A49D-F08CBF3DB9D8}"/>
              </a:ext>
            </a:extLst>
          </p:cNvPr>
          <p:cNvSpPr>
            <a:spLocks noGrp="1"/>
          </p:cNvSpPr>
          <p:nvPr>
            <p:ph idx="19"/>
          </p:nvPr>
        </p:nvSpPr>
        <p:spPr/>
        <p:txBody>
          <a:bodyPr/>
          <a:lstStyle/>
          <a:p>
            <a:r>
              <a:rPr kumimoji="1" lang="en-US" altLang="ja-JP" dirty="0"/>
              <a:t>Case-2</a:t>
            </a:r>
            <a:endParaRPr kumimoji="1" lang="ja-JP" altLang="en-US" dirty="0"/>
          </a:p>
        </p:txBody>
      </p:sp>
      <p:sp>
        <p:nvSpPr>
          <p:cNvPr id="12" name="コンテンツ プレースホルダー 11">
            <a:extLst>
              <a:ext uri="{FF2B5EF4-FFF2-40B4-BE49-F238E27FC236}">
                <a16:creationId xmlns:a16="http://schemas.microsoft.com/office/drawing/2014/main" id="{EBA33FF6-DDCB-4D2A-ACE0-540CA108C971}"/>
              </a:ext>
            </a:extLst>
          </p:cNvPr>
          <p:cNvSpPr>
            <a:spLocks noGrp="1"/>
          </p:cNvSpPr>
          <p:nvPr>
            <p:ph idx="20"/>
          </p:nvPr>
        </p:nvSpPr>
        <p:spPr/>
        <p:txBody>
          <a:bodyPr/>
          <a:lstStyle/>
          <a:p>
            <a:r>
              <a:rPr kumimoji="1" lang="en-US" altLang="ja-JP" dirty="0"/>
              <a:t>Case-3</a:t>
            </a:r>
            <a:endParaRPr kumimoji="1" lang="ja-JP" altLang="en-US" dirty="0"/>
          </a:p>
        </p:txBody>
      </p:sp>
      <p:sp>
        <p:nvSpPr>
          <p:cNvPr id="14" name="コンテンツ プレースホルダー 7">
            <a:extLst>
              <a:ext uri="{FF2B5EF4-FFF2-40B4-BE49-F238E27FC236}">
                <a16:creationId xmlns:a16="http://schemas.microsoft.com/office/drawing/2014/main" id="{952652D7-151E-417E-8E43-C30CAA38150B}"/>
              </a:ext>
            </a:extLst>
          </p:cNvPr>
          <p:cNvSpPr txBox="1">
            <a:spLocks/>
          </p:cNvSpPr>
          <p:nvPr/>
        </p:nvSpPr>
        <p:spPr>
          <a:xfrm>
            <a:off x="374931" y="4236347"/>
            <a:ext cx="4799235" cy="11781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2800" u="none"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Punch</a:t>
            </a:r>
            <a:r>
              <a:rPr lang="ja-JP" altLang="en-US" sz="2000" dirty="0"/>
              <a:t>上面中心部に粒子が吸い付くようにして落下している。</a:t>
            </a:r>
            <a:endParaRPr lang="en-US" altLang="ja-JP" sz="2000" dirty="0"/>
          </a:p>
          <a:p>
            <a:r>
              <a:rPr lang="en-US" altLang="ja-JP" sz="2000" dirty="0"/>
              <a:t>=&gt; </a:t>
            </a:r>
            <a:r>
              <a:rPr lang="ja-JP" altLang="en-US" sz="2000" dirty="0"/>
              <a:t>その部分で圧力勾配が大きい。</a:t>
            </a:r>
          </a:p>
        </p:txBody>
      </p:sp>
    </p:spTree>
    <p:extLst>
      <p:ext uri="{BB962C8B-B14F-4D97-AF65-F5344CB8AC3E}">
        <p14:creationId xmlns:p14="http://schemas.microsoft.com/office/powerpoint/2010/main" val="339700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94915E-8C04-4607-B367-64D984FF463B}"/>
              </a:ext>
            </a:extLst>
          </p:cNvPr>
          <p:cNvSpPr>
            <a:spLocks noGrp="1"/>
          </p:cNvSpPr>
          <p:nvPr>
            <p:ph type="sldNum" sz="quarter" idx="12"/>
          </p:nvPr>
        </p:nvSpPr>
        <p:spPr/>
        <p:txBody>
          <a:bodyPr/>
          <a:lstStyle/>
          <a:p>
            <a:fld id="{B63654C5-1636-4F20-A03F-ECD4CCF9462E}" type="slidenum">
              <a:rPr kumimoji="1" lang="ja-JP" altLang="en-US" smtClean="0"/>
              <a:t>11</a:t>
            </a:fld>
            <a:endParaRPr kumimoji="1" lang="ja-JP" altLang="en-US"/>
          </a:p>
        </p:txBody>
      </p:sp>
      <p:sp>
        <p:nvSpPr>
          <p:cNvPr id="3" name="フッター プレースホルダー 2">
            <a:extLst>
              <a:ext uri="{FF2B5EF4-FFF2-40B4-BE49-F238E27FC236}">
                <a16:creationId xmlns:a16="http://schemas.microsoft.com/office/drawing/2014/main" id="{3AF63704-364C-44CB-93DC-6FAA823A17EE}"/>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498B5E80-1099-4DB8-8363-C14F43A3A9A0}"/>
              </a:ext>
            </a:extLst>
          </p:cNvPr>
          <p:cNvSpPr>
            <a:spLocks noGrp="1"/>
          </p:cNvSpPr>
          <p:nvPr>
            <p:ph type="title"/>
          </p:nvPr>
        </p:nvSpPr>
        <p:spPr/>
        <p:txBody>
          <a:bodyPr>
            <a:normAutofit/>
          </a:bodyPr>
          <a:lstStyle/>
          <a:p>
            <a:r>
              <a:rPr lang="ja-JP" altLang="en-US" dirty="0"/>
              <a:t>結果</a:t>
            </a:r>
            <a:endParaRPr kumimoji="1" lang="ja-JP" altLang="en-US" dirty="0"/>
          </a:p>
        </p:txBody>
      </p:sp>
      <p:sp>
        <p:nvSpPr>
          <p:cNvPr id="5" name="コンテンツ プレースホルダー 4">
            <a:extLst>
              <a:ext uri="{FF2B5EF4-FFF2-40B4-BE49-F238E27FC236}">
                <a16:creationId xmlns:a16="http://schemas.microsoft.com/office/drawing/2014/main" id="{1804FA0B-AE9B-4B62-8283-5AA1BD2B9F35}"/>
              </a:ext>
            </a:extLst>
          </p:cNvPr>
          <p:cNvSpPr>
            <a:spLocks noGrp="1"/>
          </p:cNvSpPr>
          <p:nvPr>
            <p:ph idx="1"/>
          </p:nvPr>
        </p:nvSpPr>
        <p:spPr>
          <a:xfrm>
            <a:off x="374931" y="1348774"/>
            <a:ext cx="2286989" cy="365125"/>
          </a:xfrm>
        </p:spPr>
        <p:txBody>
          <a:bodyPr>
            <a:normAutofit/>
          </a:bodyPr>
          <a:lstStyle/>
          <a:p>
            <a:r>
              <a:rPr lang="ja-JP" altLang="en-US" dirty="0"/>
              <a:t>落下開始時圧力勾配　</a:t>
            </a:r>
            <a:endParaRPr lang="en-US" altLang="ja-JP" dirty="0"/>
          </a:p>
        </p:txBody>
      </p:sp>
      <p:sp>
        <p:nvSpPr>
          <p:cNvPr id="8" name="コンテンツ プレースホルダー 7">
            <a:extLst>
              <a:ext uri="{FF2B5EF4-FFF2-40B4-BE49-F238E27FC236}">
                <a16:creationId xmlns:a16="http://schemas.microsoft.com/office/drawing/2014/main" id="{6EABAC8D-FFF4-4BD6-AAA0-EBB893FB7CCD}"/>
              </a:ext>
            </a:extLst>
          </p:cNvPr>
          <p:cNvSpPr>
            <a:spLocks noGrp="1"/>
          </p:cNvSpPr>
          <p:nvPr>
            <p:ph idx="16"/>
          </p:nvPr>
        </p:nvSpPr>
        <p:spPr>
          <a:xfrm>
            <a:off x="374931" y="2327487"/>
            <a:ext cx="4799235" cy="1295273"/>
          </a:xfrm>
        </p:spPr>
        <p:txBody>
          <a:bodyPr/>
          <a:lstStyle/>
          <a:p>
            <a:r>
              <a:rPr kumimoji="1" lang="ja-JP" altLang="en-US" dirty="0"/>
              <a:t>・落下速度に比例して、生じる圧力勾配が大きい</a:t>
            </a:r>
            <a:endParaRPr kumimoji="1" lang="en-US" altLang="ja-JP" dirty="0"/>
          </a:p>
          <a:p>
            <a:r>
              <a:rPr lang="en-US" altLang="ja-JP" dirty="0"/>
              <a:t>=&gt; </a:t>
            </a:r>
            <a:r>
              <a:rPr lang="ja-JP" altLang="en-US" u="sng" dirty="0">
                <a:uFill>
                  <a:solidFill>
                    <a:srgbClr val="FF695E"/>
                  </a:solidFill>
                </a:uFill>
              </a:rPr>
              <a:t>粒子が</a:t>
            </a:r>
            <a:r>
              <a:rPr lang="en-US" altLang="ja-JP" u="sng" dirty="0">
                <a:uFill>
                  <a:solidFill>
                    <a:srgbClr val="FF695E"/>
                  </a:solidFill>
                </a:uFill>
              </a:rPr>
              <a:t>Punch</a:t>
            </a:r>
            <a:r>
              <a:rPr lang="ja-JP" altLang="en-US" u="sng" dirty="0">
                <a:uFill>
                  <a:solidFill>
                    <a:srgbClr val="FF695E"/>
                  </a:solidFill>
                </a:uFill>
              </a:rPr>
              <a:t>に吸い付いて落下</a:t>
            </a:r>
            <a:endParaRPr kumimoji="1" lang="ja-JP" altLang="en-US" u="sng" dirty="0">
              <a:uFill>
                <a:solidFill>
                  <a:srgbClr val="FF695E"/>
                </a:solidFill>
              </a:uFill>
            </a:endParaRPr>
          </a:p>
        </p:txBody>
      </p:sp>
      <p:sp>
        <p:nvSpPr>
          <p:cNvPr id="10" name="コンテンツ プレースホルダー 9">
            <a:extLst>
              <a:ext uri="{FF2B5EF4-FFF2-40B4-BE49-F238E27FC236}">
                <a16:creationId xmlns:a16="http://schemas.microsoft.com/office/drawing/2014/main" id="{03EB40E1-96D8-4A30-9FA0-9B1490BB108B}"/>
              </a:ext>
            </a:extLst>
          </p:cNvPr>
          <p:cNvSpPr>
            <a:spLocks noGrp="1"/>
          </p:cNvSpPr>
          <p:nvPr>
            <p:ph idx="18"/>
          </p:nvPr>
        </p:nvSpPr>
        <p:spPr/>
        <p:txBody>
          <a:bodyPr/>
          <a:lstStyle/>
          <a:p>
            <a:r>
              <a:rPr kumimoji="1" lang="en-US" altLang="ja-JP" dirty="0"/>
              <a:t>Case-1</a:t>
            </a:r>
            <a:endParaRPr kumimoji="1" lang="ja-JP" altLang="en-US" dirty="0"/>
          </a:p>
        </p:txBody>
      </p:sp>
      <p:sp>
        <p:nvSpPr>
          <p:cNvPr id="11" name="コンテンツ プレースホルダー 10">
            <a:extLst>
              <a:ext uri="{FF2B5EF4-FFF2-40B4-BE49-F238E27FC236}">
                <a16:creationId xmlns:a16="http://schemas.microsoft.com/office/drawing/2014/main" id="{468B1A59-18B7-449D-A49D-F08CBF3DB9D8}"/>
              </a:ext>
            </a:extLst>
          </p:cNvPr>
          <p:cNvSpPr>
            <a:spLocks noGrp="1"/>
          </p:cNvSpPr>
          <p:nvPr>
            <p:ph idx="19"/>
          </p:nvPr>
        </p:nvSpPr>
        <p:spPr/>
        <p:txBody>
          <a:bodyPr/>
          <a:lstStyle/>
          <a:p>
            <a:r>
              <a:rPr kumimoji="1" lang="en-US" altLang="ja-JP" dirty="0"/>
              <a:t>Case-2</a:t>
            </a:r>
            <a:endParaRPr kumimoji="1" lang="ja-JP" altLang="en-US" dirty="0"/>
          </a:p>
        </p:txBody>
      </p:sp>
      <p:sp>
        <p:nvSpPr>
          <p:cNvPr id="12" name="コンテンツ プレースホルダー 11">
            <a:extLst>
              <a:ext uri="{FF2B5EF4-FFF2-40B4-BE49-F238E27FC236}">
                <a16:creationId xmlns:a16="http://schemas.microsoft.com/office/drawing/2014/main" id="{EBA33FF6-DDCB-4D2A-ACE0-540CA108C971}"/>
              </a:ext>
            </a:extLst>
          </p:cNvPr>
          <p:cNvSpPr>
            <a:spLocks noGrp="1"/>
          </p:cNvSpPr>
          <p:nvPr>
            <p:ph idx="20"/>
          </p:nvPr>
        </p:nvSpPr>
        <p:spPr/>
        <p:txBody>
          <a:bodyPr/>
          <a:lstStyle/>
          <a:p>
            <a:r>
              <a:rPr kumimoji="1" lang="en-US" altLang="ja-JP" dirty="0"/>
              <a:t>Case-3</a:t>
            </a:r>
            <a:endParaRPr kumimoji="1" lang="ja-JP" altLang="en-US" dirty="0"/>
          </a:p>
        </p:txBody>
      </p:sp>
      <p:sp>
        <p:nvSpPr>
          <p:cNvPr id="14" name="コンテンツ プレースホルダー 7">
            <a:extLst>
              <a:ext uri="{FF2B5EF4-FFF2-40B4-BE49-F238E27FC236}">
                <a16:creationId xmlns:a16="http://schemas.microsoft.com/office/drawing/2014/main" id="{952652D7-151E-417E-8E43-C30CAA38150B}"/>
              </a:ext>
            </a:extLst>
          </p:cNvPr>
          <p:cNvSpPr txBox="1">
            <a:spLocks/>
          </p:cNvSpPr>
          <p:nvPr/>
        </p:nvSpPr>
        <p:spPr>
          <a:xfrm>
            <a:off x="374931" y="4236347"/>
            <a:ext cx="4799235" cy="11781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2800" u="none"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・圧力勾配が中心方向へ向かっている</a:t>
            </a:r>
            <a:endParaRPr lang="en-US" altLang="ja-JP" sz="2000" dirty="0"/>
          </a:p>
          <a:p>
            <a:r>
              <a:rPr lang="en-US" altLang="ja-JP" sz="2000" dirty="0"/>
              <a:t>=&gt; </a:t>
            </a:r>
            <a:r>
              <a:rPr lang="ja-JP" altLang="en-US" sz="2000" dirty="0"/>
              <a:t>粒子が中心で束状になる</a:t>
            </a:r>
            <a:endParaRPr lang="en-US" altLang="ja-JP" sz="2000" dirty="0"/>
          </a:p>
          <a:p>
            <a:r>
              <a:rPr lang="en-US" altLang="ja-JP" sz="2000" dirty="0"/>
              <a:t>=&gt; </a:t>
            </a:r>
            <a:r>
              <a:rPr lang="ja-JP" altLang="en-US" sz="2000" dirty="0"/>
              <a:t>下層では水平方向の流入もある？</a:t>
            </a:r>
          </a:p>
        </p:txBody>
      </p:sp>
      <p:pic>
        <p:nvPicPr>
          <p:cNvPr id="20" name="first_pressure">
            <a:hlinkClick r:id="" action="ppaction://media"/>
            <a:extLst>
              <a:ext uri="{FF2B5EF4-FFF2-40B4-BE49-F238E27FC236}">
                <a16:creationId xmlns:a16="http://schemas.microsoft.com/office/drawing/2014/main" id="{434DA866-91DB-40A4-9BD8-40BC60DCA228}"/>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43025"/>
            <a:ext cx="6480175" cy="4319588"/>
          </a:xfrm>
        </p:spPr>
      </p:pic>
    </p:spTree>
    <p:extLst>
      <p:ext uri="{BB962C8B-B14F-4D97-AF65-F5344CB8AC3E}">
        <p14:creationId xmlns:p14="http://schemas.microsoft.com/office/powerpoint/2010/main" val="357898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D6637D-142A-4D8E-B2A1-ED00BE08F4D1}"/>
              </a:ext>
            </a:extLst>
          </p:cNvPr>
          <p:cNvSpPr>
            <a:spLocks noGrp="1"/>
          </p:cNvSpPr>
          <p:nvPr>
            <p:ph type="sldNum" sz="quarter" idx="12"/>
          </p:nvPr>
        </p:nvSpPr>
        <p:spPr/>
        <p:txBody>
          <a:bodyPr/>
          <a:lstStyle/>
          <a:p>
            <a:fld id="{B63654C5-1636-4F20-A03F-ECD4CCF9462E}" type="slidenum">
              <a:rPr kumimoji="1" lang="ja-JP" altLang="en-US" smtClean="0"/>
              <a:t>12</a:t>
            </a:fld>
            <a:endParaRPr kumimoji="1" lang="ja-JP" altLang="en-US"/>
          </a:p>
        </p:txBody>
      </p:sp>
      <p:sp>
        <p:nvSpPr>
          <p:cNvPr id="3" name="フッター プレースホルダー 2">
            <a:extLst>
              <a:ext uri="{FF2B5EF4-FFF2-40B4-BE49-F238E27FC236}">
                <a16:creationId xmlns:a16="http://schemas.microsoft.com/office/drawing/2014/main" id="{947460A5-68C7-49FE-910B-C7F564DF0EFC}"/>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C4E2F60A-FD19-449F-80F4-7B91C95E3534}"/>
              </a:ext>
            </a:extLst>
          </p:cNvPr>
          <p:cNvSpPr>
            <a:spLocks noGrp="1"/>
          </p:cNvSpPr>
          <p:nvPr>
            <p:ph type="title"/>
          </p:nvPr>
        </p:nvSpPr>
        <p:spPr/>
        <p:txBody>
          <a:bodyPr>
            <a:normAutofit/>
          </a:bodyPr>
          <a:lstStyle/>
          <a:p>
            <a:r>
              <a:rPr kumimoji="1" lang="ja-JP" altLang="en-US" dirty="0"/>
              <a:t>結果</a:t>
            </a:r>
          </a:p>
        </p:txBody>
      </p:sp>
      <p:sp>
        <p:nvSpPr>
          <p:cNvPr id="22" name="コンテンツ プレースホルダー 21">
            <a:extLst>
              <a:ext uri="{FF2B5EF4-FFF2-40B4-BE49-F238E27FC236}">
                <a16:creationId xmlns:a16="http://schemas.microsoft.com/office/drawing/2014/main" id="{EABF49A9-4C58-4A84-A1CB-270CD16780C2}"/>
              </a:ext>
            </a:extLst>
          </p:cNvPr>
          <p:cNvSpPr>
            <a:spLocks noGrp="1"/>
          </p:cNvSpPr>
          <p:nvPr>
            <p:ph idx="1"/>
          </p:nvPr>
        </p:nvSpPr>
        <p:spPr>
          <a:xfrm>
            <a:off x="374931" y="1348774"/>
            <a:ext cx="1841878" cy="365125"/>
          </a:xfrm>
        </p:spPr>
        <p:txBody>
          <a:bodyPr>
            <a:normAutofit/>
          </a:bodyPr>
          <a:lstStyle/>
          <a:p>
            <a:r>
              <a:rPr kumimoji="1" lang="ja-JP" altLang="en-US" dirty="0"/>
              <a:t>層別流入粒子数</a:t>
            </a:r>
          </a:p>
        </p:txBody>
      </p:sp>
      <p:graphicFrame>
        <p:nvGraphicFramePr>
          <p:cNvPr id="4" name="表 3">
            <a:extLst>
              <a:ext uri="{FF2B5EF4-FFF2-40B4-BE49-F238E27FC236}">
                <a16:creationId xmlns:a16="http://schemas.microsoft.com/office/drawing/2014/main" id="{B7729D01-B806-4089-80FB-8BECEF2E1E22}"/>
              </a:ext>
            </a:extLst>
          </p:cNvPr>
          <p:cNvGraphicFramePr>
            <a:graphicFrameLocks noGrp="1"/>
          </p:cNvGraphicFramePr>
          <p:nvPr>
            <p:extLst>
              <p:ext uri="{D42A27DB-BD31-4B8C-83A1-F6EECF244321}">
                <p14:modId xmlns:p14="http://schemas.microsoft.com/office/powerpoint/2010/main" val="1775615827"/>
              </p:ext>
            </p:extLst>
          </p:nvPr>
        </p:nvGraphicFramePr>
        <p:xfrm>
          <a:off x="2519553" y="1348774"/>
          <a:ext cx="6511852" cy="407715"/>
        </p:xfrm>
        <a:graphic>
          <a:graphicData uri="http://schemas.openxmlformats.org/drawingml/2006/table">
            <a:tbl>
              <a:tblPr/>
              <a:tblGrid>
                <a:gridCol w="2195615">
                  <a:extLst>
                    <a:ext uri="{9D8B030D-6E8A-4147-A177-3AD203B41FA5}">
                      <a16:colId xmlns:a16="http://schemas.microsoft.com/office/drawing/2014/main" val="20000"/>
                    </a:ext>
                  </a:extLst>
                </a:gridCol>
                <a:gridCol w="2248880">
                  <a:extLst>
                    <a:ext uri="{9D8B030D-6E8A-4147-A177-3AD203B41FA5}">
                      <a16:colId xmlns:a16="http://schemas.microsoft.com/office/drawing/2014/main" val="20001"/>
                    </a:ext>
                  </a:extLst>
                </a:gridCol>
                <a:gridCol w="2067357">
                  <a:extLst>
                    <a:ext uri="{9D8B030D-6E8A-4147-A177-3AD203B41FA5}">
                      <a16:colId xmlns:a16="http://schemas.microsoft.com/office/drawing/2014/main" val="20002"/>
                    </a:ext>
                  </a:extLst>
                </a:gridCol>
              </a:tblGrid>
              <a:tr h="407715">
                <a:tc>
                  <a:txBody>
                    <a:bodyPr/>
                    <a:lstStyle/>
                    <a:p>
                      <a:pPr algn="ctr" fontAlgn="ctr"/>
                      <a:r>
                        <a:rPr lang="en-US" sz="1100" b="0" i="0" u="none" strike="noStrike" dirty="0">
                          <a:solidFill>
                            <a:srgbClr val="000000"/>
                          </a:solidFill>
                          <a:effectLst/>
                          <a:latin typeface="+mn-lt"/>
                          <a:ea typeface="ＭＳ Ｐゴシック" panose="020B0600070205080204" pitchFamily="50" charset="-128"/>
                        </a:rPr>
                        <a:t>Case-1 (100[mm/s])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Case-2 (200[mm/s])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Case-3 (300[mm/s])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表 7">
            <a:extLst>
              <a:ext uri="{FF2B5EF4-FFF2-40B4-BE49-F238E27FC236}">
                <a16:creationId xmlns:a16="http://schemas.microsoft.com/office/drawing/2014/main" id="{8C677BF3-3982-40C3-A5D8-AE57D99163D7}"/>
              </a:ext>
            </a:extLst>
          </p:cNvPr>
          <p:cNvGraphicFramePr>
            <a:graphicFrameLocks noGrp="1"/>
          </p:cNvGraphicFramePr>
          <p:nvPr>
            <p:extLst>
              <p:ext uri="{D42A27DB-BD31-4B8C-83A1-F6EECF244321}">
                <p14:modId xmlns:p14="http://schemas.microsoft.com/office/powerpoint/2010/main" val="2873605690"/>
              </p:ext>
            </p:extLst>
          </p:nvPr>
        </p:nvGraphicFramePr>
        <p:xfrm>
          <a:off x="1391917" y="3360306"/>
          <a:ext cx="7639488" cy="674536"/>
        </p:xfrm>
        <a:graphic>
          <a:graphicData uri="http://schemas.openxmlformats.org/drawingml/2006/table">
            <a:tbl>
              <a:tblPr/>
              <a:tblGrid>
                <a:gridCol w="1158240">
                  <a:extLst>
                    <a:ext uri="{9D8B030D-6E8A-4147-A177-3AD203B41FA5}">
                      <a16:colId xmlns:a16="http://schemas.microsoft.com/office/drawing/2014/main" val="20000"/>
                    </a:ext>
                  </a:extLst>
                </a:gridCol>
                <a:gridCol w="2164080">
                  <a:extLst>
                    <a:ext uri="{9D8B030D-6E8A-4147-A177-3AD203B41FA5}">
                      <a16:colId xmlns:a16="http://schemas.microsoft.com/office/drawing/2014/main" val="20001"/>
                    </a:ext>
                  </a:extLst>
                </a:gridCol>
                <a:gridCol w="923953">
                  <a:extLst>
                    <a:ext uri="{9D8B030D-6E8A-4147-A177-3AD203B41FA5}">
                      <a16:colId xmlns:a16="http://schemas.microsoft.com/office/drawing/2014/main" val="20002"/>
                    </a:ext>
                  </a:extLst>
                </a:gridCol>
                <a:gridCol w="1341727">
                  <a:extLst>
                    <a:ext uri="{9D8B030D-6E8A-4147-A177-3AD203B41FA5}">
                      <a16:colId xmlns:a16="http://schemas.microsoft.com/office/drawing/2014/main" val="20003"/>
                    </a:ext>
                  </a:extLst>
                </a:gridCol>
                <a:gridCol w="2051488">
                  <a:extLst>
                    <a:ext uri="{9D8B030D-6E8A-4147-A177-3AD203B41FA5}">
                      <a16:colId xmlns:a16="http://schemas.microsoft.com/office/drawing/2014/main" val="20004"/>
                    </a:ext>
                  </a:extLst>
                </a:gridCol>
              </a:tblGrid>
              <a:tr h="340856">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合計</a:t>
                      </a:r>
                      <a:endParaRPr lang="en-US"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144284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144840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ctr"/>
                      <a:endParaRPr lang="en-US" altLang="ja-JP"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145008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3680">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bl>
          </a:graphicData>
        </a:graphic>
      </p:graphicFrame>
      <p:graphicFrame>
        <p:nvGraphicFramePr>
          <p:cNvPr id="12" name="表 11">
            <a:extLst>
              <a:ext uri="{FF2B5EF4-FFF2-40B4-BE49-F238E27FC236}">
                <a16:creationId xmlns:a16="http://schemas.microsoft.com/office/drawing/2014/main" id="{40A16AF5-2E94-4B0A-B748-344103167CB2}"/>
              </a:ext>
            </a:extLst>
          </p:cNvPr>
          <p:cNvGraphicFramePr>
            <a:graphicFrameLocks noGrp="1"/>
          </p:cNvGraphicFramePr>
          <p:nvPr>
            <p:extLst>
              <p:ext uri="{D42A27DB-BD31-4B8C-83A1-F6EECF244321}">
                <p14:modId xmlns:p14="http://schemas.microsoft.com/office/powerpoint/2010/main" val="1023889936"/>
              </p:ext>
            </p:extLst>
          </p:nvPr>
        </p:nvGraphicFramePr>
        <p:xfrm>
          <a:off x="360035" y="1756489"/>
          <a:ext cx="8671370" cy="1550005"/>
        </p:xfrm>
        <a:graphic>
          <a:graphicData uri="http://schemas.openxmlformats.org/drawingml/2006/table">
            <a:tbl>
              <a:tblPr/>
              <a:tblGrid>
                <a:gridCol w="736771">
                  <a:extLst>
                    <a:ext uri="{9D8B030D-6E8A-4147-A177-3AD203B41FA5}">
                      <a16:colId xmlns:a16="http://schemas.microsoft.com/office/drawing/2014/main" val="20000"/>
                    </a:ext>
                  </a:extLst>
                </a:gridCol>
                <a:gridCol w="274662">
                  <a:extLst>
                    <a:ext uri="{9D8B030D-6E8A-4147-A177-3AD203B41FA5}">
                      <a16:colId xmlns:a16="http://schemas.microsoft.com/office/drawing/2014/main" val="20001"/>
                    </a:ext>
                  </a:extLst>
                </a:gridCol>
                <a:gridCol w="1161644">
                  <a:extLst>
                    <a:ext uri="{9D8B030D-6E8A-4147-A177-3AD203B41FA5}">
                      <a16:colId xmlns:a16="http://schemas.microsoft.com/office/drawing/2014/main" val="20002"/>
                    </a:ext>
                  </a:extLst>
                </a:gridCol>
                <a:gridCol w="2173075">
                  <a:extLst>
                    <a:ext uri="{9D8B030D-6E8A-4147-A177-3AD203B41FA5}">
                      <a16:colId xmlns:a16="http://schemas.microsoft.com/office/drawing/2014/main" val="20003"/>
                    </a:ext>
                  </a:extLst>
                </a:gridCol>
                <a:gridCol w="2253559">
                  <a:extLst>
                    <a:ext uri="{9D8B030D-6E8A-4147-A177-3AD203B41FA5}">
                      <a16:colId xmlns:a16="http://schemas.microsoft.com/office/drawing/2014/main" val="20005"/>
                    </a:ext>
                  </a:extLst>
                </a:gridCol>
                <a:gridCol w="2071659">
                  <a:extLst>
                    <a:ext uri="{9D8B030D-6E8A-4147-A177-3AD203B41FA5}">
                      <a16:colId xmlns:a16="http://schemas.microsoft.com/office/drawing/2014/main" val="20006"/>
                    </a:ext>
                  </a:extLst>
                </a:gridCol>
              </a:tblGrid>
              <a:tr h="307357">
                <a:tc rowSpan="5">
                  <a:txBody>
                    <a:bodyPr/>
                    <a:lstStyle/>
                    <a:p>
                      <a:pPr algn="ctr" fontAlgn="ctr"/>
                      <a:r>
                        <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rPr>
                        <a:t>層</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38021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33913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32622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7357">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33670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33528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32700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7357">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29346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30320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30383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3967">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22926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24877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25806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3967">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20321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22202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23497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3" name="正方形/長方形 32">
            <a:extLst>
              <a:ext uri="{FF2B5EF4-FFF2-40B4-BE49-F238E27FC236}">
                <a16:creationId xmlns:a16="http://schemas.microsoft.com/office/drawing/2014/main" id="{5B0046FE-5FE2-47B2-8858-C0C277F34E61}"/>
              </a:ext>
            </a:extLst>
          </p:cNvPr>
          <p:cNvSpPr/>
          <p:nvPr/>
        </p:nvSpPr>
        <p:spPr>
          <a:xfrm>
            <a:off x="4785356" y="3417191"/>
            <a:ext cx="4165599" cy="252261"/>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5" name="直線矢印コネクタ 34">
            <a:extLst>
              <a:ext uri="{FF2B5EF4-FFF2-40B4-BE49-F238E27FC236}">
                <a16:creationId xmlns:a16="http://schemas.microsoft.com/office/drawing/2014/main" id="{C72A0394-801D-4A0E-80C4-E43CE2EC8E9F}"/>
              </a:ext>
            </a:extLst>
          </p:cNvPr>
          <p:cNvCxnSpPr>
            <a:cxnSpLocks/>
            <a:stCxn id="39" idx="1"/>
            <a:endCxn id="33" idx="3"/>
          </p:cNvCxnSpPr>
          <p:nvPr/>
        </p:nvCxnSpPr>
        <p:spPr>
          <a:xfrm flipH="1">
            <a:off x="8950955" y="3129573"/>
            <a:ext cx="319480" cy="413749"/>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480A6E2A-0F90-4890-B834-9CC161465CB3}"/>
              </a:ext>
            </a:extLst>
          </p:cNvPr>
          <p:cNvSpPr txBox="1"/>
          <p:nvPr/>
        </p:nvSpPr>
        <p:spPr>
          <a:xfrm>
            <a:off x="9270435" y="2929518"/>
            <a:ext cx="2869635" cy="400110"/>
          </a:xfrm>
          <a:prstGeom prst="rect">
            <a:avLst/>
          </a:prstGeom>
          <a:noFill/>
        </p:spPr>
        <p:txBody>
          <a:bodyPr wrap="square" rtlCol="0">
            <a:spAutoFit/>
          </a:bodyPr>
          <a:lstStyle/>
          <a:p>
            <a:r>
              <a:rPr lang="ja-JP" altLang="en-US" sz="2000" dirty="0"/>
              <a:t>合計の差は少ない</a:t>
            </a:r>
          </a:p>
        </p:txBody>
      </p:sp>
      <p:sp>
        <p:nvSpPr>
          <p:cNvPr id="36" name="テキスト ボックス 35">
            <a:extLst>
              <a:ext uri="{FF2B5EF4-FFF2-40B4-BE49-F238E27FC236}">
                <a16:creationId xmlns:a16="http://schemas.microsoft.com/office/drawing/2014/main" id="{D40F09D3-3B3B-4ED1-96E9-8EA75735A2C6}"/>
              </a:ext>
            </a:extLst>
          </p:cNvPr>
          <p:cNvSpPr txBox="1"/>
          <p:nvPr/>
        </p:nvSpPr>
        <p:spPr>
          <a:xfrm>
            <a:off x="9270435" y="2327745"/>
            <a:ext cx="2869635" cy="400110"/>
          </a:xfrm>
          <a:prstGeom prst="rect">
            <a:avLst/>
          </a:prstGeom>
          <a:noFill/>
        </p:spPr>
        <p:txBody>
          <a:bodyPr wrap="square" rtlCol="0">
            <a:spAutoFit/>
          </a:bodyPr>
          <a:lstStyle/>
          <a:p>
            <a:r>
              <a:rPr lang="ja-JP" altLang="en-US" sz="2000" dirty="0"/>
              <a:t>配分は差がある</a:t>
            </a:r>
          </a:p>
        </p:txBody>
      </p:sp>
      <p:sp>
        <p:nvSpPr>
          <p:cNvPr id="40" name="正方形/長方形 39">
            <a:extLst>
              <a:ext uri="{FF2B5EF4-FFF2-40B4-BE49-F238E27FC236}">
                <a16:creationId xmlns:a16="http://schemas.microsoft.com/office/drawing/2014/main" id="{90B1B71F-ACC9-45C5-B7D6-7E65C4C15ACF}"/>
              </a:ext>
            </a:extLst>
          </p:cNvPr>
          <p:cNvSpPr/>
          <p:nvPr/>
        </p:nvSpPr>
        <p:spPr>
          <a:xfrm>
            <a:off x="4785356" y="2727855"/>
            <a:ext cx="4165599" cy="548043"/>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1" name="直線矢印コネクタ 40">
            <a:extLst>
              <a:ext uri="{FF2B5EF4-FFF2-40B4-BE49-F238E27FC236}">
                <a16:creationId xmlns:a16="http://schemas.microsoft.com/office/drawing/2014/main" id="{DFC74F8A-46B0-4FEA-8DFD-51DC38078655}"/>
              </a:ext>
            </a:extLst>
          </p:cNvPr>
          <p:cNvCxnSpPr>
            <a:cxnSpLocks/>
            <a:stCxn id="36" idx="1"/>
            <a:endCxn id="40" idx="3"/>
          </p:cNvCxnSpPr>
          <p:nvPr/>
        </p:nvCxnSpPr>
        <p:spPr>
          <a:xfrm flipH="1">
            <a:off x="8950955" y="2527800"/>
            <a:ext cx="319480" cy="474077"/>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pic>
        <p:nvPicPr>
          <p:cNvPr id="54" name="図 53">
            <a:extLst>
              <a:ext uri="{FF2B5EF4-FFF2-40B4-BE49-F238E27FC236}">
                <a16:creationId xmlns:a16="http://schemas.microsoft.com/office/drawing/2014/main" id="{F019485C-1C25-4AD4-96D5-753C548B73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489" y="4088654"/>
            <a:ext cx="1649241" cy="1874833"/>
          </a:xfrm>
          <a:prstGeom prst="rect">
            <a:avLst/>
          </a:prstGeom>
          <a:ln w="19050">
            <a:solidFill>
              <a:srgbClr val="808080"/>
            </a:solidFill>
          </a:ln>
        </p:spPr>
      </p:pic>
      <p:sp>
        <p:nvSpPr>
          <p:cNvPr id="56" name="テキスト ボックス 55">
            <a:extLst>
              <a:ext uri="{FF2B5EF4-FFF2-40B4-BE49-F238E27FC236}">
                <a16:creationId xmlns:a16="http://schemas.microsoft.com/office/drawing/2014/main" id="{EDC6D1B6-A435-49BF-B5FB-046B78488BF5}"/>
              </a:ext>
            </a:extLst>
          </p:cNvPr>
          <p:cNvSpPr txBox="1"/>
          <p:nvPr/>
        </p:nvSpPr>
        <p:spPr>
          <a:xfrm>
            <a:off x="715370" y="4460267"/>
            <a:ext cx="1260347" cy="369332"/>
          </a:xfrm>
          <a:prstGeom prst="rect">
            <a:avLst/>
          </a:prstGeom>
          <a:noFill/>
        </p:spPr>
        <p:txBody>
          <a:bodyPr wrap="square" rtlCol="0">
            <a:spAutoFit/>
          </a:bodyPr>
          <a:lstStyle/>
          <a:p>
            <a:r>
              <a:rPr kumimoji="1" lang="en-US" altLang="ja-JP" dirty="0">
                <a:solidFill>
                  <a:srgbClr val="A9157E"/>
                </a:solidFill>
              </a:rPr>
              <a:t>Die  Area</a:t>
            </a:r>
            <a:endParaRPr kumimoji="1" lang="ja-JP" altLang="en-US" dirty="0">
              <a:solidFill>
                <a:srgbClr val="A9157E"/>
              </a:solidFill>
            </a:endParaRPr>
          </a:p>
        </p:txBody>
      </p:sp>
      <p:pic>
        <p:nvPicPr>
          <p:cNvPr id="57" name="図 56">
            <a:extLst>
              <a:ext uri="{FF2B5EF4-FFF2-40B4-BE49-F238E27FC236}">
                <a16:creationId xmlns:a16="http://schemas.microsoft.com/office/drawing/2014/main" id="{77A5263A-61FC-43F4-83B0-1BF862006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778" y="3881760"/>
            <a:ext cx="1575479" cy="2081727"/>
          </a:xfrm>
          <a:prstGeom prst="rect">
            <a:avLst/>
          </a:prstGeom>
          <a:ln w="19050">
            <a:solidFill>
              <a:srgbClr val="808080"/>
            </a:solidFill>
          </a:ln>
        </p:spPr>
      </p:pic>
      <p:pic>
        <p:nvPicPr>
          <p:cNvPr id="58" name="図 57">
            <a:extLst>
              <a:ext uri="{FF2B5EF4-FFF2-40B4-BE49-F238E27FC236}">
                <a16:creationId xmlns:a16="http://schemas.microsoft.com/office/drawing/2014/main" id="{EBC809A7-7FC6-4AA9-BBBC-EB75CB495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305" y="3881760"/>
            <a:ext cx="1540126" cy="2104986"/>
          </a:xfrm>
          <a:prstGeom prst="rect">
            <a:avLst/>
          </a:prstGeom>
          <a:ln w="19050">
            <a:solidFill>
              <a:srgbClr val="808080"/>
            </a:solidFill>
          </a:ln>
        </p:spPr>
      </p:pic>
      <p:pic>
        <p:nvPicPr>
          <p:cNvPr id="59" name="図 58">
            <a:extLst>
              <a:ext uri="{FF2B5EF4-FFF2-40B4-BE49-F238E27FC236}">
                <a16:creationId xmlns:a16="http://schemas.microsoft.com/office/drawing/2014/main" id="{4B8052EB-94B7-470C-B1B6-00C322918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2859" y="3881760"/>
            <a:ext cx="1473931" cy="2104986"/>
          </a:xfrm>
          <a:prstGeom prst="rect">
            <a:avLst/>
          </a:prstGeom>
          <a:ln w="19050">
            <a:solidFill>
              <a:srgbClr val="808080"/>
            </a:solidFill>
          </a:ln>
        </p:spPr>
      </p:pic>
      <p:sp>
        <p:nvSpPr>
          <p:cNvPr id="68" name="テキスト ボックス 67">
            <a:extLst>
              <a:ext uri="{FF2B5EF4-FFF2-40B4-BE49-F238E27FC236}">
                <a16:creationId xmlns:a16="http://schemas.microsoft.com/office/drawing/2014/main" id="{017033AB-D395-42CC-9C37-4A18D6962E6A}"/>
              </a:ext>
            </a:extLst>
          </p:cNvPr>
          <p:cNvSpPr txBox="1"/>
          <p:nvPr/>
        </p:nvSpPr>
        <p:spPr>
          <a:xfrm>
            <a:off x="9103360" y="4392208"/>
            <a:ext cx="3036710" cy="461665"/>
          </a:xfrm>
          <a:prstGeom prst="rect">
            <a:avLst/>
          </a:prstGeom>
          <a:noFill/>
        </p:spPr>
        <p:txBody>
          <a:bodyPr wrap="square" rtlCol="0">
            <a:spAutoFit/>
          </a:bodyPr>
          <a:lstStyle/>
          <a:p>
            <a:r>
              <a:rPr lang="ja-JP" altLang="en-US" sz="2400" dirty="0"/>
              <a:t>水平方向の粒子流入</a:t>
            </a:r>
          </a:p>
        </p:txBody>
      </p:sp>
      <p:sp>
        <p:nvSpPr>
          <p:cNvPr id="69" name="矢印: 下 68">
            <a:extLst>
              <a:ext uri="{FF2B5EF4-FFF2-40B4-BE49-F238E27FC236}">
                <a16:creationId xmlns:a16="http://schemas.microsoft.com/office/drawing/2014/main" id="{7355D8A0-8F93-41BE-A548-71442C82503E}"/>
              </a:ext>
            </a:extLst>
          </p:cNvPr>
          <p:cNvSpPr/>
          <p:nvPr/>
        </p:nvSpPr>
        <p:spPr>
          <a:xfrm>
            <a:off x="10096499" y="3455716"/>
            <a:ext cx="319480" cy="738742"/>
          </a:xfrm>
          <a:prstGeom prst="downArrow">
            <a:avLst/>
          </a:prstGeom>
          <a:noFill/>
          <a:ln>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808080"/>
                </a:solidFill>
              </a:ln>
              <a:noFill/>
            </a:endParaRPr>
          </a:p>
        </p:txBody>
      </p:sp>
      <p:sp>
        <p:nvSpPr>
          <p:cNvPr id="73" name="テキスト ボックス 72">
            <a:extLst>
              <a:ext uri="{FF2B5EF4-FFF2-40B4-BE49-F238E27FC236}">
                <a16:creationId xmlns:a16="http://schemas.microsoft.com/office/drawing/2014/main" id="{7D26C046-3799-420D-B61C-3BC95CE5D8EF}"/>
              </a:ext>
            </a:extLst>
          </p:cNvPr>
          <p:cNvSpPr txBox="1"/>
          <p:nvPr/>
        </p:nvSpPr>
        <p:spPr>
          <a:xfrm>
            <a:off x="10048972" y="2648996"/>
            <a:ext cx="408294" cy="369332"/>
          </a:xfrm>
          <a:prstGeom prst="rect">
            <a:avLst/>
          </a:prstGeom>
          <a:noFill/>
        </p:spPr>
        <p:txBody>
          <a:bodyPr wrap="square" rtlCol="0">
            <a:spAutoFit/>
          </a:bodyPr>
          <a:lstStyle/>
          <a:p>
            <a:r>
              <a:rPr kumimoji="1" lang="ja-JP" altLang="en-US" dirty="0"/>
              <a:t>＋</a:t>
            </a:r>
          </a:p>
        </p:txBody>
      </p:sp>
    </p:spTree>
    <p:extLst>
      <p:ext uri="{BB962C8B-B14F-4D97-AF65-F5344CB8AC3E}">
        <p14:creationId xmlns:p14="http://schemas.microsoft.com/office/powerpoint/2010/main" val="246011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グラフ 17">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129564418"/>
              </p:ext>
            </p:extLst>
          </p:nvPr>
        </p:nvGraphicFramePr>
        <p:xfrm>
          <a:off x="5537201" y="1348774"/>
          <a:ext cx="6476434" cy="4316046"/>
        </p:xfrm>
        <a:graphic>
          <a:graphicData uri="http://schemas.openxmlformats.org/drawingml/2006/chart">
            <c:chart xmlns:c="http://schemas.openxmlformats.org/drawingml/2006/chart" xmlns:r="http://schemas.openxmlformats.org/officeDocument/2006/relationships" r:id="rId4"/>
          </a:graphicData>
        </a:graphic>
      </p:graphicFrame>
      <p:sp>
        <p:nvSpPr>
          <p:cNvPr id="2" name="スライド番号プレースホルダー 1">
            <a:extLst>
              <a:ext uri="{FF2B5EF4-FFF2-40B4-BE49-F238E27FC236}">
                <a16:creationId xmlns:a16="http://schemas.microsoft.com/office/drawing/2014/main" id="{FDF45BF8-325B-4BBF-B8C1-E11E002B6C3A}"/>
              </a:ext>
            </a:extLst>
          </p:cNvPr>
          <p:cNvSpPr>
            <a:spLocks noGrp="1"/>
          </p:cNvSpPr>
          <p:nvPr>
            <p:ph type="sldNum" sz="quarter" idx="12"/>
          </p:nvPr>
        </p:nvSpPr>
        <p:spPr/>
        <p:txBody>
          <a:bodyPr/>
          <a:lstStyle/>
          <a:p>
            <a:fld id="{B63654C5-1636-4F20-A03F-ECD4CCF9462E}" type="slidenum">
              <a:rPr kumimoji="1" lang="ja-JP" altLang="en-US" smtClean="0"/>
              <a:t>13</a:t>
            </a:fld>
            <a:endParaRPr kumimoji="1" lang="ja-JP" altLang="en-US"/>
          </a:p>
        </p:txBody>
      </p:sp>
      <p:sp>
        <p:nvSpPr>
          <p:cNvPr id="3" name="フッター プレースホルダー 2">
            <a:extLst>
              <a:ext uri="{FF2B5EF4-FFF2-40B4-BE49-F238E27FC236}">
                <a16:creationId xmlns:a16="http://schemas.microsoft.com/office/drawing/2014/main"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normAutofit/>
          </a:bodyPr>
          <a:lstStyle/>
          <a:p>
            <a:r>
              <a:rPr kumimoji="1" lang="ja-JP" altLang="en-US" dirty="0"/>
              <a:t>結果</a:t>
            </a:r>
          </a:p>
        </p:txBody>
      </p:sp>
      <p:sp>
        <p:nvSpPr>
          <p:cNvPr id="23" name="コンテンツ プレースホルダー 22">
            <a:extLst>
              <a:ext uri="{FF2B5EF4-FFF2-40B4-BE49-F238E27FC236}">
                <a16:creationId xmlns:a16="http://schemas.microsoft.com/office/drawing/2014/main" id="{582297A6-0FCA-4F3F-98DC-6A31443D3638}"/>
              </a:ext>
            </a:extLst>
          </p:cNvPr>
          <p:cNvSpPr>
            <a:spLocks noGrp="1"/>
          </p:cNvSpPr>
          <p:nvPr>
            <p:ph idx="4294967295"/>
          </p:nvPr>
        </p:nvSpPr>
        <p:spPr>
          <a:xfrm>
            <a:off x="364579" y="1913590"/>
            <a:ext cx="4991104" cy="1220028"/>
          </a:xfrm>
        </p:spPr>
        <p:txBody>
          <a:bodyPr>
            <a:normAutofit/>
          </a:bodyPr>
          <a:lstStyle/>
          <a:p>
            <a:pPr marL="0" indent="0">
              <a:buNone/>
            </a:pPr>
            <a:r>
              <a:rPr kumimoji="1" lang="ja-JP" altLang="en-US" sz="2000" dirty="0"/>
              <a:t>・収束時間にあまり差がない</a:t>
            </a:r>
            <a:endParaRPr kumimoji="1" lang="en-US" altLang="ja-JP" sz="2000" dirty="0"/>
          </a:p>
          <a:p>
            <a:pPr marL="0" indent="0">
              <a:buNone/>
            </a:pPr>
            <a:r>
              <a:rPr kumimoji="1" lang="en-US" altLang="ja-JP" sz="2000" dirty="0"/>
              <a:t>=&gt;</a:t>
            </a:r>
            <a:r>
              <a:rPr kumimoji="1" lang="ja-JP" altLang="en-US" sz="2000" dirty="0"/>
              <a:t> 気泡</a:t>
            </a:r>
            <a:r>
              <a:rPr lang="ja-JP" altLang="en-US" sz="2000" dirty="0"/>
              <a:t>による粒子流入のブロックがあるため</a:t>
            </a:r>
            <a:endParaRPr kumimoji="1" lang="ja-JP" altLang="en-US" sz="2000" dirty="0"/>
          </a:p>
        </p:txBody>
      </p:sp>
      <p:sp>
        <p:nvSpPr>
          <p:cNvPr id="25" name="コンテンツ プレースホルダー 24">
            <a:extLst>
              <a:ext uri="{FF2B5EF4-FFF2-40B4-BE49-F238E27FC236}">
                <a16:creationId xmlns:a16="http://schemas.microsoft.com/office/drawing/2014/main" id="{A66CDCEC-AB43-4D6B-8C6B-D6E544CDBBB6}"/>
              </a:ext>
            </a:extLst>
          </p:cNvPr>
          <p:cNvSpPr>
            <a:spLocks noGrp="1"/>
          </p:cNvSpPr>
          <p:nvPr>
            <p:ph idx="1"/>
          </p:nvPr>
        </p:nvSpPr>
        <p:spPr>
          <a:xfrm>
            <a:off x="374931" y="1348774"/>
            <a:ext cx="2435176" cy="365125"/>
          </a:xfrm>
        </p:spPr>
        <p:txBody>
          <a:bodyPr>
            <a:normAutofit/>
          </a:bodyPr>
          <a:lstStyle/>
          <a:p>
            <a:r>
              <a:rPr lang="en-US" altLang="ja-JP" dirty="0"/>
              <a:t>Die</a:t>
            </a:r>
            <a:r>
              <a:rPr lang="ja-JP" altLang="en-US" dirty="0"/>
              <a:t>内部粒子数の推移</a:t>
            </a:r>
            <a:endParaRPr kumimoji="1" lang="ja-JP" altLang="en-US" dirty="0"/>
          </a:p>
        </p:txBody>
      </p:sp>
      <p:sp>
        <p:nvSpPr>
          <p:cNvPr id="11" name="楕円 10">
            <a:extLst>
              <a:ext uri="{FF2B5EF4-FFF2-40B4-BE49-F238E27FC236}">
                <a16:creationId xmlns:a16="http://schemas.microsoft.com/office/drawing/2014/main" id="{1E6809A7-A16F-4374-81B9-4BC798B212DD}"/>
              </a:ext>
            </a:extLst>
          </p:cNvPr>
          <p:cNvSpPr/>
          <p:nvPr/>
        </p:nvSpPr>
        <p:spPr>
          <a:xfrm>
            <a:off x="9950976" y="2024008"/>
            <a:ext cx="970453" cy="346767"/>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FCE9493E-1AFA-4EE9-A159-EAFEDA701ACD}"/>
              </a:ext>
            </a:extLst>
          </p:cNvPr>
          <p:cNvCxnSpPr>
            <a:cxnSpLocks/>
          </p:cNvCxnSpPr>
          <p:nvPr/>
        </p:nvCxnSpPr>
        <p:spPr>
          <a:xfrm>
            <a:off x="5178175" y="2106202"/>
            <a:ext cx="4772801" cy="9119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pic>
        <p:nvPicPr>
          <p:cNvPr id="15" name="velocity comparison_void fraction">
            <a:hlinkClick r:id="" action="ppaction://media"/>
            <a:extLst>
              <a:ext uri="{FF2B5EF4-FFF2-40B4-BE49-F238E27FC236}">
                <a16:creationId xmlns:a16="http://schemas.microsoft.com/office/drawing/2014/main" id="{16CE1C39-571D-4E73-A9A5-EADA6B82CD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7186" y="3573192"/>
            <a:ext cx="3142477" cy="2102709"/>
          </a:xfrm>
          <a:prstGeom prst="rect">
            <a:avLst/>
          </a:prstGeom>
          <a:ln w="19050">
            <a:solidFill>
              <a:srgbClr val="808080"/>
            </a:solidFill>
          </a:ln>
        </p:spPr>
      </p:pic>
    </p:spTree>
    <p:extLst>
      <p:ext uri="{BB962C8B-B14F-4D97-AF65-F5344CB8AC3E}">
        <p14:creationId xmlns:p14="http://schemas.microsoft.com/office/powerpoint/2010/main" val="90546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repeatCount="indefinite" fill="hold" display="0">
                  <p:stCondLst>
                    <p:cond delay="indefinite"/>
                  </p:stCondLst>
                </p:cTn>
                <p:tgtEl>
                  <p:spTgt spid="1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DF45BF8-325B-4BBF-B8C1-E11E002B6C3A}"/>
              </a:ext>
            </a:extLst>
          </p:cNvPr>
          <p:cNvSpPr>
            <a:spLocks noGrp="1"/>
          </p:cNvSpPr>
          <p:nvPr>
            <p:ph type="sldNum" sz="quarter" idx="12"/>
          </p:nvPr>
        </p:nvSpPr>
        <p:spPr/>
        <p:txBody>
          <a:bodyPr/>
          <a:lstStyle/>
          <a:p>
            <a:fld id="{B63654C5-1636-4F20-A03F-ECD4CCF9462E}" type="slidenum">
              <a:rPr kumimoji="1" lang="ja-JP" altLang="en-US" smtClean="0"/>
              <a:t>14</a:t>
            </a:fld>
            <a:endParaRPr kumimoji="1" lang="ja-JP" altLang="en-US"/>
          </a:p>
        </p:txBody>
      </p:sp>
      <p:sp>
        <p:nvSpPr>
          <p:cNvPr id="3" name="フッター プレースホルダー 2">
            <a:extLst>
              <a:ext uri="{FF2B5EF4-FFF2-40B4-BE49-F238E27FC236}">
                <a16:creationId xmlns:a16="http://schemas.microsoft.com/office/drawing/2014/main"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normAutofit/>
          </a:bodyPr>
          <a:lstStyle/>
          <a:p>
            <a:r>
              <a:rPr kumimoji="1" lang="ja-JP" altLang="en-US" dirty="0"/>
              <a:t>結果</a:t>
            </a:r>
          </a:p>
        </p:txBody>
      </p:sp>
      <p:sp>
        <p:nvSpPr>
          <p:cNvPr id="23" name="コンテンツ プレースホルダー 22">
            <a:extLst>
              <a:ext uri="{FF2B5EF4-FFF2-40B4-BE49-F238E27FC236}">
                <a16:creationId xmlns:a16="http://schemas.microsoft.com/office/drawing/2014/main" id="{582297A6-0FCA-4F3F-98DC-6A31443D3638}"/>
              </a:ext>
            </a:extLst>
          </p:cNvPr>
          <p:cNvSpPr>
            <a:spLocks noGrp="1"/>
          </p:cNvSpPr>
          <p:nvPr>
            <p:ph idx="4294967295"/>
          </p:nvPr>
        </p:nvSpPr>
        <p:spPr>
          <a:xfrm>
            <a:off x="374931" y="1890807"/>
            <a:ext cx="4991104" cy="903764"/>
          </a:xfrm>
        </p:spPr>
        <p:txBody>
          <a:bodyPr>
            <a:normAutofit/>
          </a:bodyPr>
          <a:lstStyle/>
          <a:p>
            <a:pPr marL="0" indent="0">
              <a:buNone/>
            </a:pPr>
            <a:r>
              <a:rPr lang="ja-JP" altLang="en-US" sz="2000" dirty="0"/>
              <a:t>・落下初期の</a:t>
            </a:r>
            <a:r>
              <a:rPr lang="ja-JP" altLang="en-US" sz="2000" u="sng" dirty="0">
                <a:uFill>
                  <a:solidFill>
                    <a:srgbClr val="FF695E"/>
                  </a:solidFill>
                </a:uFill>
              </a:rPr>
              <a:t>負圧が速度に比例</a:t>
            </a:r>
            <a:endParaRPr lang="en-US" altLang="ja-JP" sz="2000" u="sng" dirty="0">
              <a:uFill>
                <a:solidFill>
                  <a:srgbClr val="FF695E"/>
                </a:solidFill>
              </a:uFill>
            </a:endParaRPr>
          </a:p>
          <a:p>
            <a:pPr marL="0" indent="0">
              <a:buNone/>
            </a:pPr>
            <a:r>
              <a:rPr kumimoji="1" lang="en-US" altLang="ja-JP" sz="2000" dirty="0"/>
              <a:t>=&gt; </a:t>
            </a:r>
            <a:r>
              <a:rPr lang="ja-JP" altLang="en-US" sz="2000" dirty="0">
                <a:uFill>
                  <a:solidFill>
                    <a:srgbClr val="FF695E"/>
                  </a:solidFill>
                </a:uFill>
              </a:rPr>
              <a:t>速度が大きいと粒子が引き</a:t>
            </a:r>
            <a:r>
              <a:rPr kumimoji="1" lang="ja-JP" altLang="en-US" sz="2000" dirty="0">
                <a:uFill>
                  <a:solidFill>
                    <a:srgbClr val="FF695E"/>
                  </a:solidFill>
                </a:uFill>
              </a:rPr>
              <a:t>つく</a:t>
            </a:r>
            <a:endParaRPr kumimoji="1" lang="en-US" altLang="ja-JP" sz="2000" dirty="0">
              <a:uFill>
                <a:solidFill>
                  <a:srgbClr val="FF695E"/>
                </a:solidFill>
              </a:uFill>
            </a:endParaRPr>
          </a:p>
        </p:txBody>
      </p:sp>
      <p:sp>
        <p:nvSpPr>
          <p:cNvPr id="25" name="コンテンツ プレースホルダー 24">
            <a:extLst>
              <a:ext uri="{FF2B5EF4-FFF2-40B4-BE49-F238E27FC236}">
                <a16:creationId xmlns:a16="http://schemas.microsoft.com/office/drawing/2014/main" id="{A66CDCEC-AB43-4D6B-8C6B-D6E544CDBBB6}"/>
              </a:ext>
            </a:extLst>
          </p:cNvPr>
          <p:cNvSpPr>
            <a:spLocks noGrp="1"/>
          </p:cNvSpPr>
          <p:nvPr>
            <p:ph idx="1"/>
          </p:nvPr>
        </p:nvSpPr>
        <p:spPr>
          <a:xfrm>
            <a:off x="374931" y="1348774"/>
            <a:ext cx="2131963" cy="365125"/>
          </a:xfrm>
        </p:spPr>
        <p:txBody>
          <a:bodyPr>
            <a:normAutofit/>
          </a:bodyPr>
          <a:lstStyle/>
          <a:p>
            <a:r>
              <a:rPr lang="en-US" altLang="ja-JP" dirty="0"/>
              <a:t>Punch</a:t>
            </a:r>
            <a:r>
              <a:rPr lang="ja-JP" altLang="en-US" dirty="0"/>
              <a:t>上面の圧力</a:t>
            </a:r>
            <a:endParaRPr lang="en-US" altLang="ja-JP" dirty="0"/>
          </a:p>
        </p:txBody>
      </p:sp>
      <p:cxnSp>
        <p:nvCxnSpPr>
          <p:cNvPr id="12" name="直線矢印コネクタ 11">
            <a:extLst>
              <a:ext uri="{FF2B5EF4-FFF2-40B4-BE49-F238E27FC236}">
                <a16:creationId xmlns:a16="http://schemas.microsoft.com/office/drawing/2014/main" id="{FCE9493E-1AFA-4EE9-A159-EAFEDA701ACD}"/>
              </a:ext>
            </a:extLst>
          </p:cNvPr>
          <p:cNvCxnSpPr>
            <a:cxnSpLocks/>
          </p:cNvCxnSpPr>
          <p:nvPr/>
        </p:nvCxnSpPr>
        <p:spPr>
          <a:xfrm>
            <a:off x="5178175" y="2219218"/>
            <a:ext cx="701568" cy="220041"/>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BBCBB190-D5C9-486F-BCD6-F7B96431878D}"/>
              </a:ext>
            </a:extLst>
          </p:cNvPr>
          <p:cNvSpPr/>
          <p:nvPr/>
        </p:nvSpPr>
        <p:spPr>
          <a:xfrm>
            <a:off x="5879742" y="1170653"/>
            <a:ext cx="723052" cy="4709442"/>
          </a:xfrm>
          <a:prstGeom prst="rect">
            <a:avLst/>
          </a:prstGeom>
          <a:noFill/>
          <a:ln w="12700">
            <a:solidFill>
              <a:srgbClr val="80808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9" name="pressure3">
            <a:hlinkClick r:id="" action="ppaction://media"/>
            <a:extLst>
              <a:ext uri="{FF2B5EF4-FFF2-40B4-BE49-F238E27FC236}">
                <a16:creationId xmlns:a16="http://schemas.microsoft.com/office/drawing/2014/main" id="{B918B49C-1195-4642-B5DE-0B39BE085B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394" y="3429000"/>
            <a:ext cx="3387521" cy="2258348"/>
          </a:xfrm>
          <a:prstGeom prst="rect">
            <a:avLst/>
          </a:prstGeom>
          <a:ln w="19050">
            <a:solidFill>
              <a:srgbClr val="808080"/>
            </a:solidFill>
          </a:ln>
        </p:spPr>
      </p:pic>
      <p:graphicFrame>
        <p:nvGraphicFramePr>
          <p:cNvPr id="40" name="グラフ 39">
            <a:extLst>
              <a:ext uri="{FF2B5EF4-FFF2-40B4-BE49-F238E27FC236}">
                <a16:creationId xmlns:a16="http://schemas.microsoft.com/office/drawing/2014/main" id="{8B1D3D2F-6D03-429D-972E-DE6BF5C75B3B}"/>
              </a:ext>
            </a:extLst>
          </p:cNvPr>
          <p:cNvGraphicFramePr>
            <a:graphicFrameLocks/>
          </p:cNvGraphicFramePr>
          <p:nvPr>
            <p:extLst>
              <p:ext uri="{D42A27DB-BD31-4B8C-83A1-F6EECF244321}">
                <p14:modId xmlns:p14="http://schemas.microsoft.com/office/powerpoint/2010/main" val="4187226381"/>
              </p:ext>
            </p:extLst>
          </p:nvPr>
        </p:nvGraphicFramePr>
        <p:xfrm>
          <a:off x="5558319" y="1348773"/>
          <a:ext cx="6455315" cy="433857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1434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BABF8A-25C8-4544-A7E6-8962BC5461C6}"/>
              </a:ext>
            </a:extLst>
          </p:cNvPr>
          <p:cNvSpPr>
            <a:spLocks noGrp="1"/>
          </p:cNvSpPr>
          <p:nvPr>
            <p:ph type="sldNum" sz="quarter" idx="12"/>
          </p:nvPr>
        </p:nvSpPr>
        <p:spPr/>
        <p:txBody>
          <a:bodyPr/>
          <a:lstStyle/>
          <a:p>
            <a:fld id="{B63654C5-1636-4F20-A03F-ECD4CCF9462E}" type="slidenum">
              <a:rPr kumimoji="1" lang="ja-JP" altLang="en-US" smtClean="0"/>
              <a:t>15</a:t>
            </a:fld>
            <a:endParaRPr kumimoji="1" lang="ja-JP" altLang="en-US"/>
          </a:p>
        </p:txBody>
      </p:sp>
      <p:sp>
        <p:nvSpPr>
          <p:cNvPr id="3" name="フッター プレースホルダー 2">
            <a:extLst>
              <a:ext uri="{FF2B5EF4-FFF2-40B4-BE49-F238E27FC236}">
                <a16:creationId xmlns:a16="http://schemas.microsoft.com/office/drawing/2014/main" id="{F011F61E-9F27-40C6-A32C-8A64A65E1319}"/>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A92A07C6-3DEB-4BA9-A07B-B98B12D6F348}"/>
              </a:ext>
            </a:extLst>
          </p:cNvPr>
          <p:cNvSpPr>
            <a:spLocks noGrp="1"/>
          </p:cNvSpPr>
          <p:nvPr>
            <p:ph type="title"/>
          </p:nvPr>
        </p:nvSpPr>
        <p:spPr/>
        <p:txBody>
          <a:bodyPr>
            <a:normAutofit/>
          </a:bodyPr>
          <a:lstStyle/>
          <a:p>
            <a:r>
              <a:rPr kumimoji="1" lang="ja-JP" altLang="en-US" dirty="0"/>
              <a:t>結果</a:t>
            </a:r>
          </a:p>
        </p:txBody>
      </p:sp>
      <p:sp>
        <p:nvSpPr>
          <p:cNvPr id="20" name="テキスト ボックス 19">
            <a:extLst>
              <a:ext uri="{FF2B5EF4-FFF2-40B4-BE49-F238E27FC236}">
                <a16:creationId xmlns:a16="http://schemas.microsoft.com/office/drawing/2014/main" id="{32918EE8-74D3-4676-9313-5D2731FC3D0B}"/>
              </a:ext>
            </a:extLst>
          </p:cNvPr>
          <p:cNvSpPr txBox="1"/>
          <p:nvPr/>
        </p:nvSpPr>
        <p:spPr>
          <a:xfrm>
            <a:off x="380996" y="1305835"/>
            <a:ext cx="11216067"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効果の発生には、充分な</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落下速度が必要である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C14BEB7E-417D-490B-8098-C239B54FC808}"/>
              </a:ext>
            </a:extLst>
          </p:cNvPr>
          <p:cNvSpPr txBox="1"/>
          <p:nvPr/>
        </p:nvSpPr>
        <p:spPr>
          <a:xfrm>
            <a:off x="715368" y="1798108"/>
            <a:ext cx="10653264" cy="646331"/>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cs typeface="メイリオ" panose="020B0604030504040204" pitchFamily="50" charset="-128"/>
              </a:rPr>
              <a:t>Die</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内部粒子数の推移より、</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Suction</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効果が生じ粒子の引き込みが起きるためには、一定以上の</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落下速度が必要であることがわかった。</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正方形/長方形 23">
            <a:extLst>
              <a:ext uri="{FF2B5EF4-FFF2-40B4-BE49-F238E27FC236}">
                <a16:creationId xmlns:a16="http://schemas.microsoft.com/office/drawing/2014/main" id="{7614CB33-D126-4805-B28E-0C6D6B27ED48}"/>
              </a:ext>
            </a:extLst>
          </p:cNvPr>
          <p:cNvSpPr/>
          <p:nvPr/>
        </p:nvSpPr>
        <p:spPr>
          <a:xfrm flipH="1">
            <a:off x="593484" y="1723872"/>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89CAF8C8-6448-4381-A366-909836764C09}"/>
              </a:ext>
            </a:extLst>
          </p:cNvPr>
          <p:cNvSpPr txBox="1"/>
          <p:nvPr/>
        </p:nvSpPr>
        <p:spPr>
          <a:xfrm>
            <a:off x="380996" y="2684920"/>
            <a:ext cx="11216067"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落下速度に比例して、粒子の引き込みが強い</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a:extLst>
              <a:ext uri="{FF2B5EF4-FFF2-40B4-BE49-F238E27FC236}">
                <a16:creationId xmlns:a16="http://schemas.microsoft.com/office/drawing/2014/main" id="{7E9E589C-E2B6-4EFA-BF64-7B526F85EFC8}"/>
              </a:ext>
            </a:extLst>
          </p:cNvPr>
          <p:cNvSpPr txBox="1"/>
          <p:nvPr/>
        </p:nvSpPr>
        <p:spPr>
          <a:xfrm>
            <a:off x="715368" y="3177193"/>
            <a:ext cx="10653264" cy="923330"/>
          </a:xfrm>
          <a:prstGeom prst="rect">
            <a:avLst/>
          </a:prstGeom>
          <a:noFill/>
        </p:spPr>
        <p:txBody>
          <a:bodyPr wrap="square" rtlCol="0">
            <a:spAutoFit/>
          </a:bodyPr>
          <a:lstStyle/>
          <a:p>
            <a:r>
              <a:rPr kumimoji="1" lang="en-US" altLang="ja-JP"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kumimoji="1" lang="ja-JP" altLang="en-US"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落下速度が大きいほ</a:t>
            </a:r>
            <a:r>
              <a:rPr lang="ja-JP" altLang="en-US"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ど、落下開始時の圧力勾配が大きくなる。その結果として粒子が引き込まれる</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。中心方向へ向かう勾配のため、下層粒子の水平方向からの流入が促進される。</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正方形/長方形 16">
            <a:extLst>
              <a:ext uri="{FF2B5EF4-FFF2-40B4-BE49-F238E27FC236}">
                <a16:creationId xmlns:a16="http://schemas.microsoft.com/office/drawing/2014/main" id="{CFBE9F19-614E-41FD-9269-1EF613DB4D4A}"/>
              </a:ext>
            </a:extLst>
          </p:cNvPr>
          <p:cNvSpPr/>
          <p:nvPr/>
        </p:nvSpPr>
        <p:spPr>
          <a:xfrm flipH="1">
            <a:off x="593483" y="3102958"/>
            <a:ext cx="36000" cy="653254"/>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54E9F6E5-85E0-4226-A8A8-75566C58C6E6}"/>
              </a:ext>
            </a:extLst>
          </p:cNvPr>
          <p:cNvSpPr txBox="1"/>
          <p:nvPr/>
        </p:nvSpPr>
        <p:spPr>
          <a:xfrm>
            <a:off x="380996" y="4131131"/>
            <a:ext cx="11216067"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落下速度に比例して、大きな気泡が生じる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9" name="テキスト ボックス 18">
            <a:extLst>
              <a:ext uri="{FF2B5EF4-FFF2-40B4-BE49-F238E27FC236}">
                <a16:creationId xmlns:a16="http://schemas.microsoft.com/office/drawing/2014/main" id="{487A0B06-A1D9-4D9B-A571-891B7AE46FFC}"/>
              </a:ext>
            </a:extLst>
          </p:cNvPr>
          <p:cNvSpPr txBox="1"/>
          <p:nvPr/>
        </p:nvSpPr>
        <p:spPr>
          <a:xfrm>
            <a:off x="715368" y="4623404"/>
            <a:ext cx="10653264" cy="646331"/>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cs typeface="メイリオ" panose="020B0604030504040204" pitchFamily="50" charset="-128"/>
              </a:rPr>
              <a:t>Punch</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落下速度が大きいほど、粒子だけでなく、空気も</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多く</a:t>
            </a: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流入してしまう。そのため、気泡が生じ、粒子の流入をブロックするなどの影響を</a:t>
            </a:r>
            <a:r>
              <a:rPr lang="ja-JP" altLang="en-US" dirty="0">
                <a:latin typeface="メイリオ" panose="020B0604030504040204" pitchFamily="50" charset="-128"/>
                <a:ea typeface="メイリオ" panose="020B0604030504040204" pitchFamily="50" charset="-128"/>
                <a:cs typeface="メイリオ" panose="020B0604030504040204" pitchFamily="50" charset="-128"/>
              </a:rPr>
              <a:t>及ぼす。</a:t>
            </a:r>
            <a:endParaRPr kumimoji="1" lang="en-US" altLang="ja-JP"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正方形/長方形 22">
            <a:extLst>
              <a:ext uri="{FF2B5EF4-FFF2-40B4-BE49-F238E27FC236}">
                <a16:creationId xmlns:a16="http://schemas.microsoft.com/office/drawing/2014/main" id="{D3912B18-BFD2-40BF-BF2D-E40516BEAF0B}"/>
              </a:ext>
            </a:extLst>
          </p:cNvPr>
          <p:cNvSpPr/>
          <p:nvPr/>
        </p:nvSpPr>
        <p:spPr>
          <a:xfrm flipH="1">
            <a:off x="593481" y="4549168"/>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349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16</a:t>
            </a:fld>
            <a:endParaRPr kumimoji="1" lang="ja-JP" altLang="en-US"/>
          </a:p>
        </p:txBody>
      </p:sp>
      <p:sp>
        <p:nvSpPr>
          <p:cNvPr id="3" name="フッター プレースホルダー 2">
            <a:extLst>
              <a:ext uri="{FF2B5EF4-FFF2-40B4-BE49-F238E27FC236}">
                <a16:creationId xmlns:a16="http://schemas.microsoft.com/office/drawing/2014/main" id="{F1C5B25A-9233-4BA0-911E-0B278040BE3D}"/>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1">
            <a:extLst>
              <a:ext uri="{FF2B5EF4-FFF2-40B4-BE49-F238E27FC236}">
                <a16:creationId xmlns:a16="http://schemas.microsoft.com/office/drawing/2014/main" id="{F609AEB8-AC63-4470-A403-B7EAF0D3D01F}"/>
              </a:ext>
            </a:extLst>
          </p:cNvPr>
          <p:cNvSpPr txBox="1">
            <a:spLocks/>
          </p:cNvSpPr>
          <p:nvPr/>
        </p:nvSpPr>
        <p:spPr>
          <a:xfrm>
            <a:off x="1543795" y="2434975"/>
            <a:ext cx="9349689" cy="994025"/>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en-US" altLang="ja-JP" sz="6000" dirty="0"/>
              <a:t>Gravity-filling</a:t>
            </a:r>
            <a:r>
              <a:rPr lang="ja-JP" altLang="en-US" sz="6000" dirty="0"/>
              <a:t>との比較</a:t>
            </a:r>
          </a:p>
        </p:txBody>
      </p:sp>
      <p:sp>
        <p:nvSpPr>
          <p:cNvPr id="8" name="正方形/長方形 7">
            <a:extLst>
              <a:ext uri="{FF2B5EF4-FFF2-40B4-BE49-F238E27FC236}">
                <a16:creationId xmlns:a16="http://schemas.microsoft.com/office/drawing/2014/main" id="{087EB613-3B8C-4D97-B9AF-1BB2B3B5D4D9}"/>
              </a:ext>
            </a:extLst>
          </p:cNvPr>
          <p:cNvSpPr/>
          <p:nvPr/>
        </p:nvSpPr>
        <p:spPr>
          <a:xfrm>
            <a:off x="0" y="3626779"/>
            <a:ext cx="12192000" cy="36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79566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1F4DC9-E0FE-492A-8EAD-EA2F4723AE7A}"/>
              </a:ext>
            </a:extLst>
          </p:cNvPr>
          <p:cNvSpPr>
            <a:spLocks noGrp="1"/>
          </p:cNvSpPr>
          <p:nvPr>
            <p:ph type="sldNum" sz="quarter" idx="12"/>
          </p:nvPr>
        </p:nvSpPr>
        <p:spPr/>
        <p:txBody>
          <a:bodyPr/>
          <a:lstStyle/>
          <a:p>
            <a:fld id="{B63654C5-1636-4F20-A03F-ECD4CCF9462E}" type="slidenum">
              <a:rPr kumimoji="1" lang="ja-JP" altLang="en-US" smtClean="0"/>
              <a:t>17</a:t>
            </a:fld>
            <a:endParaRPr kumimoji="1" lang="ja-JP" altLang="en-US"/>
          </a:p>
        </p:txBody>
      </p:sp>
      <p:sp>
        <p:nvSpPr>
          <p:cNvPr id="3" name="フッター プレースホルダー 2">
            <a:extLst>
              <a:ext uri="{FF2B5EF4-FFF2-40B4-BE49-F238E27FC236}">
                <a16:creationId xmlns:a16="http://schemas.microsoft.com/office/drawing/2014/main" id="{565BCE61-48EC-4A25-82F2-EA3FA9E7489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概要・条件</a:t>
            </a:r>
          </a:p>
        </p:txBody>
      </p:sp>
      <p:sp>
        <p:nvSpPr>
          <p:cNvPr id="7" name="テキスト ボックス 6">
            <a:extLst>
              <a:ext uri="{FF2B5EF4-FFF2-40B4-BE49-F238E27FC236}">
                <a16:creationId xmlns:a16="http://schemas.microsoft.com/office/drawing/2014/main" id="{F75594D0-FAF6-41E5-80AD-038DD6CE7A71}"/>
              </a:ext>
            </a:extLst>
          </p:cNvPr>
          <p:cNvSpPr txBox="1"/>
          <p:nvPr/>
        </p:nvSpPr>
        <p:spPr>
          <a:xfrm>
            <a:off x="2097648" y="4728592"/>
            <a:ext cx="7996702"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比較条件のまとめ</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380999" y="1962864"/>
            <a:ext cx="11054993"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重力のみで粒子が落下する、</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Gravity-filling</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と比較することにより、</a:t>
            </a:r>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の効果を明らかにする。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9" name="表 8">
            <a:extLst>
              <a:ext uri="{FF2B5EF4-FFF2-40B4-BE49-F238E27FC236}">
                <a16:creationId xmlns:a16="http://schemas.microsoft.com/office/drawing/2014/main" id="{38CECD49-0B99-41C4-A132-49FA1F898569}"/>
              </a:ext>
            </a:extLst>
          </p:cNvPr>
          <p:cNvGraphicFramePr>
            <a:graphicFrameLocks noGrp="1"/>
          </p:cNvGraphicFramePr>
          <p:nvPr>
            <p:extLst>
              <p:ext uri="{D42A27DB-BD31-4B8C-83A1-F6EECF244321}">
                <p14:modId xmlns:p14="http://schemas.microsoft.com/office/powerpoint/2010/main" val="2423941665"/>
              </p:ext>
            </p:extLst>
          </p:nvPr>
        </p:nvGraphicFramePr>
        <p:xfrm>
          <a:off x="2097648" y="3403495"/>
          <a:ext cx="7996703" cy="1029977"/>
        </p:xfrm>
        <a:graphic>
          <a:graphicData uri="http://schemas.openxmlformats.org/drawingml/2006/table">
            <a:tbl>
              <a:tblPr firstRow="1" firstCol="1">
                <a:tableStyleId>{073A0DAA-6AF3-43AB-8588-CEC1D06C72B9}</a:tableStyleId>
              </a:tblPr>
              <a:tblGrid>
                <a:gridCol w="2089616">
                  <a:extLst>
                    <a:ext uri="{9D8B030D-6E8A-4147-A177-3AD203B41FA5}">
                      <a16:colId xmlns:a16="http://schemas.microsoft.com/office/drawing/2014/main" val="20000"/>
                    </a:ext>
                  </a:extLst>
                </a:gridCol>
                <a:gridCol w="3102536">
                  <a:extLst>
                    <a:ext uri="{9D8B030D-6E8A-4147-A177-3AD203B41FA5}">
                      <a16:colId xmlns:a16="http://schemas.microsoft.com/office/drawing/2014/main" val="20001"/>
                    </a:ext>
                  </a:extLst>
                </a:gridCol>
                <a:gridCol w="2804551">
                  <a:extLst>
                    <a:ext uri="{9D8B030D-6E8A-4147-A177-3AD203B41FA5}">
                      <a16:colId xmlns:a16="http://schemas.microsoft.com/office/drawing/2014/main" val="20003"/>
                    </a:ext>
                  </a:extLst>
                </a:gridCol>
              </a:tblGrid>
              <a:tr h="357363">
                <a:tc>
                  <a:txBody>
                    <a:bodyPr/>
                    <a:lstStyle/>
                    <a:p>
                      <a:pPr algn="ctr" fontAlgn="ctr"/>
                      <a:endParaRPr lang="ja-JP" altLang="en-US" sz="1400" b="0" i="0" u="none" strike="noStrike" dirty="0">
                        <a:solidFill>
                          <a:srgbClr val="000000"/>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Case-S (Suction)</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Case-G (Gravity)</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extLst>
                  <a:ext uri="{0D108BD9-81ED-4DB2-BD59-A6C34878D82A}">
                    <a16:rowId xmlns:a16="http://schemas.microsoft.com/office/drawing/2014/main" val="10000"/>
                  </a:ext>
                </a:extLst>
              </a:tr>
              <a:tr h="672614">
                <a:tc>
                  <a:txBody>
                    <a:bodyPr/>
                    <a:lstStyle/>
                    <a:p>
                      <a:pPr algn="ctr" fontAlgn="ctr"/>
                      <a:r>
                        <a:rPr lang="en-US" sz="1400" u="none" strike="noStrike" dirty="0">
                          <a:effectLst/>
                        </a:rPr>
                        <a:t>Punch</a:t>
                      </a:r>
                      <a:r>
                        <a:rPr lang="ja-JP" altLang="en-US" sz="1400" u="none" strike="noStrike" dirty="0">
                          <a:effectLst/>
                        </a:rPr>
                        <a:t>の落下</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kumimoji="1" lang="ja-JP" altLang="en-US" sz="1400" b="0" i="0" u="none" strike="noStrike" dirty="0">
                          <a:solidFill>
                            <a:srgbClr val="000000"/>
                          </a:solidFill>
                          <a:effectLst/>
                          <a:uFill>
                            <a:solidFill>
                              <a:srgbClr val="FF0000"/>
                            </a:solidFill>
                          </a:uFill>
                          <a:latin typeface="+mn-lt"/>
                          <a:ea typeface="+mn-ea"/>
                        </a:rPr>
                        <a:t>あり</a:t>
                      </a:r>
                      <a:endParaRPr kumimoji="1" lang="en-US" altLang="ja-JP" sz="1400" b="0" i="0" u="none" strike="noStrike" dirty="0">
                        <a:solidFill>
                          <a:srgbClr val="000000"/>
                        </a:solidFill>
                        <a:effectLst/>
                        <a:uFill>
                          <a:solidFill>
                            <a:srgbClr val="FF0000"/>
                          </a:solidFill>
                        </a:uFill>
                        <a:latin typeface="+mn-lt"/>
                        <a:ea typeface="+mn-ea"/>
                      </a:endParaRPr>
                    </a:p>
                    <a:p>
                      <a:pPr algn="ctr" fontAlgn="ctr"/>
                      <a:r>
                        <a:rPr kumimoji="1" lang="en-US" altLang="ja-JP" sz="1400" b="0" i="0" u="none" strike="noStrike" dirty="0">
                          <a:solidFill>
                            <a:srgbClr val="000000"/>
                          </a:solidFill>
                          <a:effectLst/>
                          <a:uFill>
                            <a:solidFill>
                              <a:srgbClr val="FF0000"/>
                            </a:solidFill>
                          </a:uFill>
                          <a:latin typeface="+mn-lt"/>
                          <a:ea typeface="+mn-ea"/>
                        </a:rPr>
                        <a:t>(300[mm/s])</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ja-JP" altLang="en-US" sz="1400" b="0" i="0" u="none" strike="noStrike" dirty="0">
                          <a:solidFill>
                            <a:srgbClr val="000000"/>
                          </a:solidFill>
                          <a:effectLst/>
                          <a:latin typeface="+mn-lt"/>
                          <a:ea typeface="+mn-ea"/>
                        </a:rPr>
                        <a:t>なし</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3006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67353D-9306-433D-BD82-61BA72AEBBF3}"/>
              </a:ext>
            </a:extLst>
          </p:cNvPr>
          <p:cNvSpPr>
            <a:spLocks noGrp="1"/>
          </p:cNvSpPr>
          <p:nvPr>
            <p:ph type="sldNum" sz="quarter" idx="12"/>
          </p:nvPr>
        </p:nvSpPr>
        <p:spPr/>
        <p:txBody>
          <a:bodyPr/>
          <a:lstStyle/>
          <a:p>
            <a:fld id="{B63654C5-1636-4F20-A03F-ECD4CCF9462E}" type="slidenum">
              <a:rPr kumimoji="1" lang="ja-JP" altLang="en-US" smtClean="0"/>
              <a:t>18</a:t>
            </a:fld>
            <a:endParaRPr kumimoji="1" lang="ja-JP" altLang="en-US"/>
          </a:p>
        </p:txBody>
      </p:sp>
      <p:sp>
        <p:nvSpPr>
          <p:cNvPr id="3" name="フッター プレースホルダー 2">
            <a:extLst>
              <a:ext uri="{FF2B5EF4-FFF2-40B4-BE49-F238E27FC236}">
                <a16:creationId xmlns:a16="http://schemas.microsoft.com/office/drawing/2014/main" id="{97CB84DD-4526-4EAC-9608-399A97AADC8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14" name="タイトル 13">
            <a:extLst>
              <a:ext uri="{FF2B5EF4-FFF2-40B4-BE49-F238E27FC236}">
                <a16:creationId xmlns:a16="http://schemas.microsoft.com/office/drawing/2014/main" id="{02496DCF-BF0E-4C10-B082-CB0F4A3F107E}"/>
              </a:ext>
            </a:extLst>
          </p:cNvPr>
          <p:cNvSpPr>
            <a:spLocks noGrp="1"/>
          </p:cNvSpPr>
          <p:nvPr>
            <p:ph type="title"/>
          </p:nvPr>
        </p:nvSpPr>
        <p:spPr/>
        <p:txBody>
          <a:bodyPr>
            <a:normAutofit/>
          </a:bodyPr>
          <a:lstStyle/>
          <a:p>
            <a:r>
              <a:rPr kumimoji="1" lang="ja-JP" altLang="en-US" dirty="0"/>
              <a:t>結果</a:t>
            </a:r>
          </a:p>
        </p:txBody>
      </p:sp>
      <p:sp>
        <p:nvSpPr>
          <p:cNvPr id="15" name="コンテンツ プレースホルダー 14">
            <a:extLst>
              <a:ext uri="{FF2B5EF4-FFF2-40B4-BE49-F238E27FC236}">
                <a16:creationId xmlns:a16="http://schemas.microsoft.com/office/drawing/2014/main" id="{645815F7-4A81-45E2-9924-32900188B2E6}"/>
              </a:ext>
            </a:extLst>
          </p:cNvPr>
          <p:cNvSpPr>
            <a:spLocks noGrp="1"/>
          </p:cNvSpPr>
          <p:nvPr>
            <p:ph idx="1"/>
          </p:nvPr>
        </p:nvSpPr>
        <p:spPr>
          <a:xfrm>
            <a:off x="374932" y="1348774"/>
            <a:ext cx="1465020" cy="365125"/>
          </a:xfrm>
        </p:spPr>
        <p:txBody>
          <a:bodyPr>
            <a:normAutofit/>
          </a:bodyPr>
          <a:lstStyle/>
          <a:p>
            <a:r>
              <a:rPr lang="ja-JP" altLang="en-US" dirty="0"/>
              <a:t>落下の様子</a:t>
            </a:r>
            <a:endParaRPr kumimoji="1" lang="ja-JP" altLang="en-US" dirty="0"/>
          </a:p>
        </p:txBody>
      </p:sp>
      <p:sp>
        <p:nvSpPr>
          <p:cNvPr id="17" name="コンテンツ プレースホルダー 16">
            <a:extLst>
              <a:ext uri="{FF2B5EF4-FFF2-40B4-BE49-F238E27FC236}">
                <a16:creationId xmlns:a16="http://schemas.microsoft.com/office/drawing/2014/main" id="{4376A84F-CCDE-44DF-8408-6F7EA1F64ACA}"/>
              </a:ext>
            </a:extLst>
          </p:cNvPr>
          <p:cNvSpPr>
            <a:spLocks noGrp="1"/>
          </p:cNvSpPr>
          <p:nvPr>
            <p:ph idx="16"/>
          </p:nvPr>
        </p:nvSpPr>
        <p:spPr>
          <a:xfrm>
            <a:off x="374929" y="3428999"/>
            <a:ext cx="4998455" cy="1286839"/>
          </a:xfrm>
        </p:spPr>
        <p:txBody>
          <a:bodyPr/>
          <a:lstStyle/>
          <a:p>
            <a:r>
              <a:rPr kumimoji="1" lang="ja-JP" altLang="en-US" dirty="0"/>
              <a:t>・</a:t>
            </a:r>
            <a:r>
              <a:rPr kumimoji="1" lang="en-US" altLang="ja-JP" dirty="0"/>
              <a:t>Case-S</a:t>
            </a:r>
            <a:r>
              <a:rPr lang="ja-JP" altLang="en-US" dirty="0"/>
              <a:t>では粒子が束になって落下</a:t>
            </a:r>
            <a:endParaRPr lang="en-US" altLang="ja-JP" dirty="0"/>
          </a:p>
          <a:p>
            <a:r>
              <a:rPr lang="en-US" altLang="ja-JP" dirty="0"/>
              <a:t>=&gt; Punch</a:t>
            </a:r>
            <a:r>
              <a:rPr lang="ja-JP" altLang="en-US" dirty="0"/>
              <a:t>上面中心に引きつけられている</a:t>
            </a:r>
            <a:endParaRPr lang="en-US" altLang="ja-JP" dirty="0"/>
          </a:p>
          <a:p>
            <a:r>
              <a:rPr lang="en-US" altLang="ja-JP" dirty="0"/>
              <a:t>=&gt; </a:t>
            </a:r>
            <a:r>
              <a:rPr lang="ja-JP" altLang="en-US" dirty="0"/>
              <a:t>圧力勾配はどうなっている？</a:t>
            </a:r>
            <a:endParaRPr lang="en-US" altLang="ja-JP" dirty="0"/>
          </a:p>
        </p:txBody>
      </p:sp>
      <p:sp>
        <p:nvSpPr>
          <p:cNvPr id="20" name="コンテンツ プレースホルダー 19">
            <a:extLst>
              <a:ext uri="{FF2B5EF4-FFF2-40B4-BE49-F238E27FC236}">
                <a16:creationId xmlns:a16="http://schemas.microsoft.com/office/drawing/2014/main" id="{9A00E3CF-6961-48FA-8D35-A375F016BA82}"/>
              </a:ext>
            </a:extLst>
          </p:cNvPr>
          <p:cNvSpPr>
            <a:spLocks noGrp="1"/>
          </p:cNvSpPr>
          <p:nvPr>
            <p:ph idx="19"/>
          </p:nvPr>
        </p:nvSpPr>
        <p:spPr>
          <a:xfrm>
            <a:off x="8775699" y="5802655"/>
            <a:ext cx="3237935" cy="277027"/>
          </a:xfrm>
        </p:spPr>
        <p:txBody>
          <a:bodyPr/>
          <a:lstStyle/>
          <a:p>
            <a:r>
              <a:rPr kumimoji="1" lang="en-US" altLang="ja-JP" dirty="0"/>
              <a:t>Case-G (Gravity)</a:t>
            </a:r>
            <a:endParaRPr kumimoji="1" lang="ja-JP" altLang="en-US" dirty="0"/>
          </a:p>
        </p:txBody>
      </p:sp>
      <p:sp>
        <p:nvSpPr>
          <p:cNvPr id="21" name="コンテンツ プレースホルダー 20">
            <a:extLst>
              <a:ext uri="{FF2B5EF4-FFF2-40B4-BE49-F238E27FC236}">
                <a16:creationId xmlns:a16="http://schemas.microsoft.com/office/drawing/2014/main" id="{245F0D3A-3853-42D0-8DD5-05487E114243}"/>
              </a:ext>
            </a:extLst>
          </p:cNvPr>
          <p:cNvSpPr>
            <a:spLocks noGrp="1"/>
          </p:cNvSpPr>
          <p:nvPr>
            <p:ph idx="20"/>
          </p:nvPr>
        </p:nvSpPr>
        <p:spPr>
          <a:xfrm>
            <a:off x="5534025" y="5802655"/>
            <a:ext cx="3237935" cy="277027"/>
          </a:xfrm>
        </p:spPr>
        <p:txBody>
          <a:bodyPr/>
          <a:lstStyle/>
          <a:p>
            <a:r>
              <a:rPr kumimoji="1" lang="en-US" altLang="ja-JP" dirty="0"/>
              <a:t>Case-S</a:t>
            </a:r>
            <a:r>
              <a:rPr lang="ja-JP" altLang="en-US" dirty="0"/>
              <a:t> </a:t>
            </a:r>
            <a:r>
              <a:rPr lang="en-US" altLang="ja-JP" dirty="0"/>
              <a:t>(Suction) </a:t>
            </a:r>
            <a:r>
              <a:rPr lang="en-US" altLang="ja-JP" sz="1050" dirty="0"/>
              <a:t>(300[mm/s])</a:t>
            </a:r>
          </a:p>
        </p:txBody>
      </p:sp>
      <p:pic>
        <p:nvPicPr>
          <p:cNvPr id="6" name="suction vs gravity">
            <a:hlinkClick r:id="" action="ppaction://media"/>
            <a:extLst>
              <a:ext uri="{FF2B5EF4-FFF2-40B4-BE49-F238E27FC236}">
                <a16:creationId xmlns:a16="http://schemas.microsoft.com/office/drawing/2014/main" id="{96F76AC9-07A5-4BBE-AE00-CBEE6C36FF43}"/>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50963"/>
            <a:ext cx="6480175" cy="4303712"/>
          </a:xfrm>
        </p:spPr>
      </p:pic>
      <p:sp>
        <p:nvSpPr>
          <p:cNvPr id="10" name="コンテンツ プレースホルダー 9">
            <a:extLst>
              <a:ext uri="{FF2B5EF4-FFF2-40B4-BE49-F238E27FC236}">
                <a16:creationId xmlns:a16="http://schemas.microsoft.com/office/drawing/2014/main" id="{1B8199F4-07BF-4668-A7E3-A938FAB0C64F}"/>
              </a:ext>
            </a:extLst>
          </p:cNvPr>
          <p:cNvSpPr>
            <a:spLocks noGrp="1"/>
          </p:cNvSpPr>
          <p:nvPr>
            <p:ph idx="13"/>
          </p:nvPr>
        </p:nvSpPr>
        <p:spPr>
          <a:xfrm>
            <a:off x="374930" y="2216209"/>
            <a:ext cx="4799235" cy="944577"/>
          </a:xfrm>
        </p:spPr>
        <p:txBody>
          <a:bodyPr/>
          <a:lstStyle/>
          <a:p>
            <a:r>
              <a:rPr lang="ja-JP" altLang="en-US" dirty="0"/>
              <a:t>・</a:t>
            </a:r>
            <a:r>
              <a:rPr lang="en-US" altLang="ja-JP" dirty="0"/>
              <a:t>Case-S</a:t>
            </a:r>
            <a:r>
              <a:rPr lang="ja-JP" altLang="en-US" dirty="0"/>
              <a:t>の充填がはやい</a:t>
            </a:r>
            <a:endParaRPr lang="en-US" altLang="ja-JP" dirty="0"/>
          </a:p>
          <a:p>
            <a:r>
              <a:rPr lang="en-US" altLang="ja-JP" dirty="0"/>
              <a:t>=&gt; Punch</a:t>
            </a:r>
            <a:r>
              <a:rPr lang="ja-JP" altLang="en-US" dirty="0"/>
              <a:t>が粒子を引きつけている</a:t>
            </a:r>
          </a:p>
        </p:txBody>
      </p:sp>
    </p:spTree>
    <p:extLst>
      <p:ext uri="{BB962C8B-B14F-4D97-AF65-F5344CB8AC3E}">
        <p14:creationId xmlns:p14="http://schemas.microsoft.com/office/powerpoint/2010/main" val="394315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67353D-9306-433D-BD82-61BA72AEBBF3}"/>
              </a:ext>
            </a:extLst>
          </p:cNvPr>
          <p:cNvSpPr>
            <a:spLocks noGrp="1"/>
          </p:cNvSpPr>
          <p:nvPr>
            <p:ph type="sldNum" sz="quarter" idx="12"/>
          </p:nvPr>
        </p:nvSpPr>
        <p:spPr/>
        <p:txBody>
          <a:bodyPr/>
          <a:lstStyle/>
          <a:p>
            <a:fld id="{B63654C5-1636-4F20-A03F-ECD4CCF9462E}" type="slidenum">
              <a:rPr kumimoji="1" lang="ja-JP" altLang="en-US" smtClean="0"/>
              <a:t>19</a:t>
            </a:fld>
            <a:endParaRPr kumimoji="1" lang="ja-JP" altLang="en-US"/>
          </a:p>
        </p:txBody>
      </p:sp>
      <p:sp>
        <p:nvSpPr>
          <p:cNvPr id="3" name="フッター プレースホルダー 2">
            <a:extLst>
              <a:ext uri="{FF2B5EF4-FFF2-40B4-BE49-F238E27FC236}">
                <a16:creationId xmlns:a16="http://schemas.microsoft.com/office/drawing/2014/main" id="{97CB84DD-4526-4EAC-9608-399A97AADC82}"/>
              </a:ext>
            </a:extLst>
          </p:cNvPr>
          <p:cNvSpPr>
            <a:spLocks noGrp="1"/>
          </p:cNvSpPr>
          <p:nvPr>
            <p:ph type="ftr" sz="quarter" idx="3"/>
          </p:nvPr>
        </p:nvSpPr>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14" name="タイトル 13">
            <a:extLst>
              <a:ext uri="{FF2B5EF4-FFF2-40B4-BE49-F238E27FC236}">
                <a16:creationId xmlns:a16="http://schemas.microsoft.com/office/drawing/2014/main" id="{02496DCF-BF0E-4C10-B082-CB0F4A3F107E}"/>
              </a:ext>
            </a:extLst>
          </p:cNvPr>
          <p:cNvSpPr>
            <a:spLocks noGrp="1"/>
          </p:cNvSpPr>
          <p:nvPr>
            <p:ph type="title"/>
          </p:nvPr>
        </p:nvSpPr>
        <p:spPr/>
        <p:txBody>
          <a:bodyPr>
            <a:normAutofit/>
          </a:bodyPr>
          <a:lstStyle/>
          <a:p>
            <a:r>
              <a:rPr kumimoji="1" lang="ja-JP" altLang="en-US" dirty="0"/>
              <a:t>結果</a:t>
            </a:r>
          </a:p>
        </p:txBody>
      </p:sp>
      <p:sp>
        <p:nvSpPr>
          <p:cNvPr id="15" name="コンテンツ プレースホルダー 14">
            <a:extLst>
              <a:ext uri="{FF2B5EF4-FFF2-40B4-BE49-F238E27FC236}">
                <a16:creationId xmlns:a16="http://schemas.microsoft.com/office/drawing/2014/main" id="{645815F7-4A81-45E2-9924-32900188B2E6}"/>
              </a:ext>
            </a:extLst>
          </p:cNvPr>
          <p:cNvSpPr>
            <a:spLocks noGrp="1"/>
          </p:cNvSpPr>
          <p:nvPr>
            <p:ph idx="1"/>
          </p:nvPr>
        </p:nvSpPr>
        <p:spPr>
          <a:xfrm>
            <a:off x="374932" y="1348774"/>
            <a:ext cx="2275801" cy="365125"/>
          </a:xfrm>
        </p:spPr>
        <p:txBody>
          <a:bodyPr>
            <a:normAutofit/>
          </a:bodyPr>
          <a:lstStyle/>
          <a:p>
            <a:r>
              <a:rPr lang="ja-JP" altLang="en-US" dirty="0"/>
              <a:t>落下開始時の圧力</a:t>
            </a:r>
            <a:endParaRPr lang="en-US" altLang="ja-JP" dirty="0"/>
          </a:p>
        </p:txBody>
      </p:sp>
      <p:sp>
        <p:nvSpPr>
          <p:cNvPr id="17" name="コンテンツ プレースホルダー 16">
            <a:extLst>
              <a:ext uri="{FF2B5EF4-FFF2-40B4-BE49-F238E27FC236}">
                <a16:creationId xmlns:a16="http://schemas.microsoft.com/office/drawing/2014/main" id="{4376A84F-CCDE-44DF-8408-6F7EA1F64ACA}"/>
              </a:ext>
            </a:extLst>
          </p:cNvPr>
          <p:cNvSpPr>
            <a:spLocks noGrp="1"/>
          </p:cNvSpPr>
          <p:nvPr>
            <p:ph idx="16"/>
          </p:nvPr>
        </p:nvSpPr>
        <p:spPr>
          <a:xfrm>
            <a:off x="374929" y="3428999"/>
            <a:ext cx="4998455" cy="944577"/>
          </a:xfrm>
        </p:spPr>
        <p:txBody>
          <a:bodyPr/>
          <a:lstStyle/>
          <a:p>
            <a:r>
              <a:rPr kumimoji="1" lang="ja-JP" altLang="en-US" dirty="0"/>
              <a:t>・負圧が生じているのは落下の瞬間だけ</a:t>
            </a:r>
            <a:endParaRPr lang="en-US" altLang="ja-JP" dirty="0"/>
          </a:p>
          <a:p>
            <a:r>
              <a:rPr lang="en-US" altLang="ja-JP" dirty="0"/>
              <a:t>=&gt; </a:t>
            </a:r>
            <a:r>
              <a:rPr lang="ja-JP" altLang="en-US" dirty="0"/>
              <a:t>その後は</a:t>
            </a:r>
            <a:r>
              <a:rPr lang="en-US" altLang="ja-JP" dirty="0"/>
              <a:t>Suction</a:t>
            </a:r>
            <a:r>
              <a:rPr lang="ja-JP" altLang="en-US" dirty="0"/>
              <a:t>の効果はない？</a:t>
            </a:r>
            <a:endParaRPr lang="en-US" altLang="ja-JP" dirty="0"/>
          </a:p>
        </p:txBody>
      </p:sp>
      <p:sp>
        <p:nvSpPr>
          <p:cNvPr id="20" name="コンテンツ プレースホルダー 19">
            <a:extLst>
              <a:ext uri="{FF2B5EF4-FFF2-40B4-BE49-F238E27FC236}">
                <a16:creationId xmlns:a16="http://schemas.microsoft.com/office/drawing/2014/main" id="{9A00E3CF-6961-48FA-8D35-A375F016BA82}"/>
              </a:ext>
            </a:extLst>
          </p:cNvPr>
          <p:cNvSpPr>
            <a:spLocks noGrp="1"/>
          </p:cNvSpPr>
          <p:nvPr>
            <p:ph idx="19"/>
          </p:nvPr>
        </p:nvSpPr>
        <p:spPr>
          <a:xfrm>
            <a:off x="9924836" y="5802655"/>
            <a:ext cx="2088798" cy="277027"/>
          </a:xfrm>
        </p:spPr>
        <p:txBody>
          <a:bodyPr/>
          <a:lstStyle/>
          <a:p>
            <a:r>
              <a:rPr kumimoji="1" lang="en-US" altLang="ja-JP" dirty="0"/>
              <a:t>Case-G (Gravity)</a:t>
            </a:r>
            <a:endParaRPr kumimoji="1" lang="ja-JP" altLang="en-US" dirty="0"/>
          </a:p>
        </p:txBody>
      </p:sp>
      <p:sp>
        <p:nvSpPr>
          <p:cNvPr id="21" name="コンテンツ プレースホルダー 20">
            <a:extLst>
              <a:ext uri="{FF2B5EF4-FFF2-40B4-BE49-F238E27FC236}">
                <a16:creationId xmlns:a16="http://schemas.microsoft.com/office/drawing/2014/main" id="{245F0D3A-3853-42D0-8DD5-05487E114243}"/>
              </a:ext>
            </a:extLst>
          </p:cNvPr>
          <p:cNvSpPr>
            <a:spLocks noGrp="1"/>
          </p:cNvSpPr>
          <p:nvPr>
            <p:ph idx="20"/>
          </p:nvPr>
        </p:nvSpPr>
        <p:spPr>
          <a:xfrm>
            <a:off x="6096000" y="5822536"/>
            <a:ext cx="3237935" cy="277027"/>
          </a:xfrm>
        </p:spPr>
        <p:txBody>
          <a:bodyPr/>
          <a:lstStyle/>
          <a:p>
            <a:r>
              <a:rPr kumimoji="1" lang="en-US" altLang="ja-JP" dirty="0"/>
              <a:t>Case-S</a:t>
            </a:r>
            <a:r>
              <a:rPr lang="ja-JP" altLang="en-US" dirty="0"/>
              <a:t> </a:t>
            </a:r>
            <a:r>
              <a:rPr lang="en-US" altLang="ja-JP" dirty="0"/>
              <a:t>(Suction) </a:t>
            </a:r>
            <a:r>
              <a:rPr lang="en-US" altLang="ja-JP" sz="1050" dirty="0"/>
              <a:t>(300[mm/s])</a:t>
            </a:r>
          </a:p>
        </p:txBody>
      </p:sp>
      <p:sp>
        <p:nvSpPr>
          <p:cNvPr id="10" name="コンテンツ プレースホルダー 9">
            <a:extLst>
              <a:ext uri="{FF2B5EF4-FFF2-40B4-BE49-F238E27FC236}">
                <a16:creationId xmlns:a16="http://schemas.microsoft.com/office/drawing/2014/main" id="{1B8199F4-07BF-4668-A7E3-A938FAB0C64F}"/>
              </a:ext>
            </a:extLst>
          </p:cNvPr>
          <p:cNvSpPr>
            <a:spLocks noGrp="1"/>
          </p:cNvSpPr>
          <p:nvPr>
            <p:ph idx="13"/>
          </p:nvPr>
        </p:nvSpPr>
        <p:spPr>
          <a:xfrm>
            <a:off x="374930" y="2216209"/>
            <a:ext cx="4799235" cy="944577"/>
          </a:xfrm>
        </p:spPr>
        <p:txBody>
          <a:bodyPr/>
          <a:lstStyle/>
          <a:p>
            <a:r>
              <a:rPr lang="ja-JP" altLang="en-US" dirty="0"/>
              <a:t>・中心方向への圧力勾配</a:t>
            </a:r>
            <a:endParaRPr lang="en-US" altLang="ja-JP" dirty="0"/>
          </a:p>
          <a:p>
            <a:r>
              <a:rPr lang="en-US" altLang="ja-JP" dirty="0"/>
              <a:t>=&gt; </a:t>
            </a:r>
            <a:r>
              <a:rPr lang="ja-JP" altLang="en-US" dirty="0"/>
              <a:t>粒子が束状になる</a:t>
            </a:r>
          </a:p>
        </p:txBody>
      </p:sp>
      <p:pic>
        <p:nvPicPr>
          <p:cNvPr id="11" name="firstPressureGradient2">
            <a:hlinkClick r:id="" action="ppaction://media"/>
            <a:extLst>
              <a:ext uri="{FF2B5EF4-FFF2-40B4-BE49-F238E27FC236}">
                <a16:creationId xmlns:a16="http://schemas.microsoft.com/office/drawing/2014/main" id="{63E6919B-EE1B-48E7-AA85-FCF90F4C8D68}"/>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43025"/>
            <a:ext cx="6480175" cy="4319588"/>
          </a:xfrm>
        </p:spPr>
      </p:pic>
    </p:spTree>
    <p:extLst>
      <p:ext uri="{BB962C8B-B14F-4D97-AF65-F5344CB8AC3E}">
        <p14:creationId xmlns:p14="http://schemas.microsoft.com/office/powerpoint/2010/main" val="312813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B25B090-411B-43E2-99FF-9862E6A53268}"/>
              </a:ext>
            </a:extLst>
          </p:cNvPr>
          <p:cNvSpPr>
            <a:spLocks noGrp="1"/>
          </p:cNvSpPr>
          <p:nvPr>
            <p:ph type="sldNum" sz="quarter" idx="12"/>
          </p:nvPr>
        </p:nvSpPr>
        <p:spPr/>
        <p:txBody>
          <a:bodyPr/>
          <a:lstStyle/>
          <a:p>
            <a:fld id="{B63654C5-1636-4F20-A03F-ECD4CCF9462E}" type="slidenum">
              <a:rPr kumimoji="1" lang="ja-JP" altLang="en-US" smtClean="0"/>
              <a:t>2</a:t>
            </a:fld>
            <a:endParaRPr kumimoji="1" lang="ja-JP" altLang="en-US"/>
          </a:p>
        </p:txBody>
      </p:sp>
      <p:sp>
        <p:nvSpPr>
          <p:cNvPr id="3" name="フッター プレースホルダー 2">
            <a:extLst>
              <a:ext uri="{FF2B5EF4-FFF2-40B4-BE49-F238E27FC236}">
                <a16:creationId xmlns:a16="http://schemas.microsoft.com/office/drawing/2014/main" id="{AFCBAD13-551A-4923-8924-838A11C3D2DE}"/>
              </a:ext>
            </a:extLst>
          </p:cNvPr>
          <p:cNvSpPr>
            <a:spLocks noGrp="1"/>
          </p:cNvSpPr>
          <p:nvPr>
            <p:ph type="ftr" sz="quarter" idx="3"/>
          </p:nvPr>
        </p:nvSpPr>
        <p:spPr>
          <a:xfrm>
            <a:off x="715370" y="6378119"/>
            <a:ext cx="5503270" cy="365125"/>
          </a:xfrm>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ja-JP" altLang="en-US" dirty="0"/>
              <a:t>背景</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380999" y="1521597"/>
            <a:ext cx="5500635" cy="461665"/>
          </a:xfrm>
          <a:prstGeom prst="rect">
            <a:avLst/>
          </a:prstGeom>
          <a:noFill/>
        </p:spPr>
        <p:txBody>
          <a:bodyPr wrap="square" rtlCol="0">
            <a:spAutoFit/>
          </a:bodyPr>
          <a:lstStyle/>
          <a:p>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Die-filling</a:t>
            </a: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714509" y="2027742"/>
            <a:ext cx="5038938" cy="923330"/>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キャビティに粉体を充填させる工程。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粉体の圧密において、製品の質を左右する重要な工程である。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608148" y="2027741"/>
            <a:ext cx="36000" cy="92333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0001-0120">
            <a:hlinkClick r:id="" action="ppaction://media"/>
            <a:extLst>
              <a:ext uri="{FF2B5EF4-FFF2-40B4-BE49-F238E27FC236}">
                <a16:creationId xmlns:a16="http://schemas.microsoft.com/office/drawing/2014/main" id="{CD5D83C0-52A5-4B18-A3DA-9F4358CF06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17634" y="2030326"/>
            <a:ext cx="6096001" cy="3429000"/>
          </a:xfrm>
          <a:prstGeom prst="rect">
            <a:avLst/>
          </a:prstGeom>
          <a:ln w="19050">
            <a:solidFill>
              <a:srgbClr val="808080"/>
            </a:solidFill>
          </a:ln>
        </p:spPr>
      </p:pic>
      <p:sp>
        <p:nvSpPr>
          <p:cNvPr id="12" name="テキスト ボックス 11">
            <a:extLst>
              <a:ext uri="{FF2B5EF4-FFF2-40B4-BE49-F238E27FC236}">
                <a16:creationId xmlns:a16="http://schemas.microsoft.com/office/drawing/2014/main" id="{D502E332-E652-4F08-8AEF-DB8C708670A3}"/>
              </a:ext>
            </a:extLst>
          </p:cNvPr>
          <p:cNvSpPr txBox="1"/>
          <p:nvPr/>
        </p:nvSpPr>
        <p:spPr>
          <a:xfrm>
            <a:off x="380999" y="3397410"/>
            <a:ext cx="5500635" cy="461665"/>
          </a:xfrm>
          <a:prstGeom prst="rect">
            <a:avLst/>
          </a:prstGeom>
          <a:noFill/>
        </p:spPr>
        <p:txBody>
          <a:bodyPr wrap="square" rtlCol="0">
            <a:spAutoFit/>
          </a:bodyPr>
          <a:lstStyle/>
          <a:p>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p>
        </p:txBody>
      </p:sp>
      <p:sp>
        <p:nvSpPr>
          <p:cNvPr id="13" name="テキスト ボックス 12">
            <a:extLst>
              <a:ext uri="{FF2B5EF4-FFF2-40B4-BE49-F238E27FC236}">
                <a16:creationId xmlns:a16="http://schemas.microsoft.com/office/drawing/2014/main" id="{3A58BA84-3AE8-4FE6-9A51-CF9FC9038913}"/>
              </a:ext>
            </a:extLst>
          </p:cNvPr>
          <p:cNvSpPr txBox="1"/>
          <p:nvPr/>
        </p:nvSpPr>
        <p:spPr>
          <a:xfrm>
            <a:off x="678509" y="3859075"/>
            <a:ext cx="5038938" cy="1477328"/>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の落下を伴う</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Die-filling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の手法。</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重力のみで粒子を落下させる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Gravity-filling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と比較し、効率がよいことが知られている。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実験によるメカニズムの解明が難しいため、数値解析による詳細の把握が求められている</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正方形/長方形 13">
            <a:extLst>
              <a:ext uri="{FF2B5EF4-FFF2-40B4-BE49-F238E27FC236}">
                <a16:creationId xmlns:a16="http://schemas.microsoft.com/office/drawing/2014/main" id="{D7828ACE-EE0F-455D-8666-100FA9DC3136}"/>
              </a:ext>
            </a:extLst>
          </p:cNvPr>
          <p:cNvSpPr/>
          <p:nvPr/>
        </p:nvSpPr>
        <p:spPr>
          <a:xfrm>
            <a:off x="624509" y="3859075"/>
            <a:ext cx="36000" cy="1371619"/>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475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グラフ 12">
            <a:extLst>
              <a:ext uri="{FF2B5EF4-FFF2-40B4-BE49-F238E27FC236}">
                <a16:creationId xmlns:a16="http://schemas.microsoft.com/office/drawing/2014/main" id="{D9A244D5-9AFD-488E-96BE-D5A3C6159D5B}"/>
              </a:ext>
            </a:extLst>
          </p:cNvPr>
          <p:cNvGraphicFramePr>
            <a:graphicFrameLocks/>
          </p:cNvGraphicFramePr>
          <p:nvPr>
            <p:extLst>
              <p:ext uri="{D42A27DB-BD31-4B8C-83A1-F6EECF244321}">
                <p14:modId xmlns:p14="http://schemas.microsoft.com/office/powerpoint/2010/main" val="3679465900"/>
              </p:ext>
            </p:extLst>
          </p:nvPr>
        </p:nvGraphicFramePr>
        <p:xfrm>
          <a:off x="5516879" y="1348774"/>
          <a:ext cx="6496755" cy="4338574"/>
        </p:xfrm>
        <a:graphic>
          <a:graphicData uri="http://schemas.openxmlformats.org/drawingml/2006/chart">
            <c:chart xmlns:c="http://schemas.openxmlformats.org/drawingml/2006/chart" xmlns:r="http://schemas.openxmlformats.org/officeDocument/2006/relationships" r:id="rId4"/>
          </a:graphicData>
        </a:graphic>
      </p:graphicFrame>
      <p:sp>
        <p:nvSpPr>
          <p:cNvPr id="2" name="スライド番号プレースホルダー 1">
            <a:extLst>
              <a:ext uri="{FF2B5EF4-FFF2-40B4-BE49-F238E27FC236}">
                <a16:creationId xmlns:a16="http://schemas.microsoft.com/office/drawing/2014/main" id="{FDF45BF8-325B-4BBF-B8C1-E11E002B6C3A}"/>
              </a:ext>
            </a:extLst>
          </p:cNvPr>
          <p:cNvSpPr>
            <a:spLocks noGrp="1"/>
          </p:cNvSpPr>
          <p:nvPr>
            <p:ph type="sldNum" sz="quarter" idx="12"/>
          </p:nvPr>
        </p:nvSpPr>
        <p:spPr/>
        <p:txBody>
          <a:bodyPr/>
          <a:lstStyle/>
          <a:p>
            <a:fld id="{B63654C5-1636-4F20-A03F-ECD4CCF9462E}" type="slidenum">
              <a:rPr kumimoji="1" lang="ja-JP" altLang="en-US" smtClean="0"/>
              <a:t>20</a:t>
            </a:fld>
            <a:endParaRPr kumimoji="1" lang="ja-JP" altLang="en-US"/>
          </a:p>
        </p:txBody>
      </p:sp>
      <p:sp>
        <p:nvSpPr>
          <p:cNvPr id="3" name="フッター プレースホルダー 2">
            <a:extLst>
              <a:ext uri="{FF2B5EF4-FFF2-40B4-BE49-F238E27FC236}">
                <a16:creationId xmlns:a16="http://schemas.microsoft.com/office/drawing/2014/main"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normAutofit/>
          </a:bodyPr>
          <a:lstStyle/>
          <a:p>
            <a:r>
              <a:rPr kumimoji="1" lang="ja-JP" altLang="en-US" dirty="0"/>
              <a:t>結果</a:t>
            </a:r>
          </a:p>
        </p:txBody>
      </p:sp>
      <p:sp>
        <p:nvSpPr>
          <p:cNvPr id="23" name="コンテンツ プレースホルダー 22">
            <a:extLst>
              <a:ext uri="{FF2B5EF4-FFF2-40B4-BE49-F238E27FC236}">
                <a16:creationId xmlns:a16="http://schemas.microsoft.com/office/drawing/2014/main" id="{582297A6-0FCA-4F3F-98DC-6A31443D3638}"/>
              </a:ext>
            </a:extLst>
          </p:cNvPr>
          <p:cNvSpPr>
            <a:spLocks noGrp="1"/>
          </p:cNvSpPr>
          <p:nvPr>
            <p:ph idx="4294967295"/>
          </p:nvPr>
        </p:nvSpPr>
        <p:spPr>
          <a:xfrm>
            <a:off x="374931" y="1890807"/>
            <a:ext cx="4991104" cy="903764"/>
          </a:xfrm>
        </p:spPr>
        <p:txBody>
          <a:bodyPr>
            <a:normAutofit/>
          </a:bodyPr>
          <a:lstStyle/>
          <a:p>
            <a:pPr marL="0" indent="0">
              <a:buNone/>
            </a:pPr>
            <a:r>
              <a:rPr lang="ja-JP" altLang="en-US" sz="2000" dirty="0"/>
              <a:t>・圧力差は</a:t>
            </a:r>
            <a:r>
              <a:rPr lang="en-US" altLang="ja-JP" sz="2000" dirty="0"/>
              <a:t>Punch</a:t>
            </a:r>
            <a:r>
              <a:rPr lang="ja-JP" altLang="en-US" sz="2000" dirty="0"/>
              <a:t>落下終了まで存在</a:t>
            </a:r>
            <a:endParaRPr lang="en-US" altLang="ja-JP" sz="2000" dirty="0"/>
          </a:p>
          <a:p>
            <a:pPr marL="0" indent="0">
              <a:buNone/>
            </a:pPr>
            <a:r>
              <a:rPr kumimoji="1" lang="en-US" altLang="ja-JP" sz="2000" dirty="0"/>
              <a:t>=&gt;</a:t>
            </a:r>
            <a:r>
              <a:rPr lang="ja-JP" altLang="en-US" sz="2000" dirty="0"/>
              <a:t> </a:t>
            </a:r>
            <a:r>
              <a:rPr lang="ja-JP" altLang="en-US" sz="2000" u="sng" dirty="0">
                <a:uFill>
                  <a:solidFill>
                    <a:srgbClr val="FF695E"/>
                  </a:solidFill>
                </a:uFill>
              </a:rPr>
              <a:t>落下終了時まで</a:t>
            </a:r>
            <a:r>
              <a:rPr lang="en-US" altLang="ja-JP" sz="2000" u="sng" dirty="0">
                <a:uFill>
                  <a:solidFill>
                    <a:srgbClr val="FF695E"/>
                  </a:solidFill>
                </a:uFill>
              </a:rPr>
              <a:t>Suction</a:t>
            </a:r>
            <a:r>
              <a:rPr lang="ja-JP" altLang="en-US" sz="2000" u="sng" dirty="0">
                <a:uFill>
                  <a:solidFill>
                    <a:srgbClr val="FF695E"/>
                  </a:solidFill>
                </a:uFill>
              </a:rPr>
              <a:t>の効果は</a:t>
            </a:r>
            <a:r>
              <a:rPr kumimoji="1" lang="ja-JP" altLang="en-US" sz="2000" u="sng" dirty="0">
                <a:uFill>
                  <a:solidFill>
                    <a:srgbClr val="FF695E"/>
                  </a:solidFill>
                </a:uFill>
              </a:rPr>
              <a:t>持続</a:t>
            </a:r>
            <a:endParaRPr kumimoji="1" lang="en-US" altLang="ja-JP" sz="2000" u="sng" dirty="0">
              <a:uFill>
                <a:solidFill>
                  <a:srgbClr val="FF695E"/>
                </a:solidFill>
              </a:uFill>
            </a:endParaRPr>
          </a:p>
        </p:txBody>
      </p:sp>
      <p:sp>
        <p:nvSpPr>
          <p:cNvPr id="25" name="コンテンツ プレースホルダー 24">
            <a:extLst>
              <a:ext uri="{FF2B5EF4-FFF2-40B4-BE49-F238E27FC236}">
                <a16:creationId xmlns:a16="http://schemas.microsoft.com/office/drawing/2014/main" id="{A66CDCEC-AB43-4D6B-8C6B-D6E544CDBBB6}"/>
              </a:ext>
            </a:extLst>
          </p:cNvPr>
          <p:cNvSpPr>
            <a:spLocks noGrp="1"/>
          </p:cNvSpPr>
          <p:nvPr>
            <p:ph idx="1"/>
          </p:nvPr>
        </p:nvSpPr>
        <p:spPr>
          <a:xfrm>
            <a:off x="374931" y="1348774"/>
            <a:ext cx="2131963" cy="365125"/>
          </a:xfrm>
        </p:spPr>
        <p:txBody>
          <a:bodyPr>
            <a:normAutofit/>
          </a:bodyPr>
          <a:lstStyle/>
          <a:p>
            <a:r>
              <a:rPr lang="en-US" altLang="ja-JP" dirty="0"/>
              <a:t>Punch</a:t>
            </a:r>
            <a:r>
              <a:rPr lang="ja-JP" altLang="en-US" dirty="0"/>
              <a:t>上面の圧力</a:t>
            </a:r>
            <a:endParaRPr lang="en-US" altLang="ja-JP" dirty="0"/>
          </a:p>
        </p:txBody>
      </p:sp>
      <p:cxnSp>
        <p:nvCxnSpPr>
          <p:cNvPr id="12" name="直線矢印コネクタ 11">
            <a:extLst>
              <a:ext uri="{FF2B5EF4-FFF2-40B4-BE49-F238E27FC236}">
                <a16:creationId xmlns:a16="http://schemas.microsoft.com/office/drawing/2014/main" id="{FCE9493E-1AFA-4EE9-A159-EAFEDA701ACD}"/>
              </a:ext>
            </a:extLst>
          </p:cNvPr>
          <p:cNvCxnSpPr>
            <a:cxnSpLocks/>
          </p:cNvCxnSpPr>
          <p:nvPr/>
        </p:nvCxnSpPr>
        <p:spPr>
          <a:xfrm>
            <a:off x="5178175" y="2219218"/>
            <a:ext cx="701568" cy="220041"/>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BBCBB190-D5C9-486F-BCD6-F7B96431878D}"/>
              </a:ext>
            </a:extLst>
          </p:cNvPr>
          <p:cNvSpPr/>
          <p:nvPr/>
        </p:nvSpPr>
        <p:spPr>
          <a:xfrm>
            <a:off x="5959011" y="2439259"/>
            <a:ext cx="1726059" cy="2995770"/>
          </a:xfrm>
          <a:prstGeom prst="rect">
            <a:avLst/>
          </a:prstGeom>
          <a:noFill/>
          <a:ln w="12700">
            <a:solidFill>
              <a:srgbClr val="80808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865930D5-F9D6-46CB-92E6-9F2AE1F506B8}"/>
              </a:ext>
            </a:extLst>
          </p:cNvPr>
          <p:cNvSpPr txBox="1"/>
          <p:nvPr/>
        </p:nvSpPr>
        <p:spPr>
          <a:xfrm>
            <a:off x="7731289" y="4124680"/>
            <a:ext cx="1592494" cy="461665"/>
          </a:xfrm>
          <a:prstGeom prst="rect">
            <a:avLst/>
          </a:prstGeom>
          <a:noFill/>
        </p:spPr>
        <p:txBody>
          <a:bodyPr wrap="square" rtlCol="0">
            <a:spAutoFit/>
          </a:bodyPr>
          <a:lstStyle/>
          <a:p>
            <a:r>
              <a:rPr lang="en-US" altLang="ja-JP" sz="1200" dirty="0"/>
              <a:t>Punch</a:t>
            </a:r>
            <a:r>
              <a:rPr lang="ja-JP" altLang="en-US" sz="1200" dirty="0"/>
              <a:t>落下終了時刻</a:t>
            </a:r>
            <a:r>
              <a:rPr lang="en-US" altLang="ja-JP" sz="1200" dirty="0"/>
              <a:t> </a:t>
            </a:r>
          </a:p>
          <a:p>
            <a:r>
              <a:rPr lang="en-US" altLang="ja-JP" sz="1200" dirty="0"/>
              <a:t>(Case-Suction)</a:t>
            </a:r>
            <a:endParaRPr kumimoji="1" lang="ja-JP" altLang="en-US" sz="1200" dirty="0"/>
          </a:p>
        </p:txBody>
      </p:sp>
      <p:pic>
        <p:nvPicPr>
          <p:cNvPr id="4" name="pressure">
            <a:hlinkClick r:id="" action="ppaction://media"/>
            <a:extLst>
              <a:ext uri="{FF2B5EF4-FFF2-40B4-BE49-F238E27FC236}">
                <a16:creationId xmlns:a16="http://schemas.microsoft.com/office/drawing/2014/main" id="{CF60B431-A4B5-4610-BF44-AA437F4CDA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2971" y="2971478"/>
            <a:ext cx="4073804" cy="2715869"/>
          </a:xfrm>
          <a:prstGeom prst="rect">
            <a:avLst/>
          </a:prstGeom>
          <a:ln w="19050">
            <a:solidFill>
              <a:srgbClr val="808080"/>
            </a:solidFill>
          </a:ln>
        </p:spPr>
      </p:pic>
    </p:spTree>
    <p:extLst>
      <p:ext uri="{BB962C8B-B14F-4D97-AF65-F5344CB8AC3E}">
        <p14:creationId xmlns:p14="http://schemas.microsoft.com/office/powerpoint/2010/main" val="2086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67353D-9306-433D-BD82-61BA72AEBBF3}"/>
              </a:ext>
            </a:extLst>
          </p:cNvPr>
          <p:cNvSpPr>
            <a:spLocks noGrp="1"/>
          </p:cNvSpPr>
          <p:nvPr>
            <p:ph type="sldNum" sz="quarter" idx="12"/>
          </p:nvPr>
        </p:nvSpPr>
        <p:spPr/>
        <p:txBody>
          <a:bodyPr/>
          <a:lstStyle/>
          <a:p>
            <a:fld id="{B63654C5-1636-4F20-A03F-ECD4CCF9462E}" type="slidenum">
              <a:rPr kumimoji="1" lang="ja-JP" altLang="en-US" smtClean="0"/>
              <a:t>21</a:t>
            </a:fld>
            <a:endParaRPr kumimoji="1" lang="ja-JP" altLang="en-US"/>
          </a:p>
        </p:txBody>
      </p:sp>
      <p:sp>
        <p:nvSpPr>
          <p:cNvPr id="3" name="フッター プレースホルダー 2">
            <a:extLst>
              <a:ext uri="{FF2B5EF4-FFF2-40B4-BE49-F238E27FC236}">
                <a16:creationId xmlns:a16="http://schemas.microsoft.com/office/drawing/2014/main" id="{97CB84DD-4526-4EAC-9608-399A97AADC82}"/>
              </a:ext>
            </a:extLst>
          </p:cNvPr>
          <p:cNvSpPr>
            <a:spLocks noGrp="1"/>
          </p:cNvSpPr>
          <p:nvPr>
            <p:ph type="ftr" sz="quarter" idx="3"/>
          </p:nvPr>
        </p:nvSpPr>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14" name="タイトル 13">
            <a:extLst>
              <a:ext uri="{FF2B5EF4-FFF2-40B4-BE49-F238E27FC236}">
                <a16:creationId xmlns:a16="http://schemas.microsoft.com/office/drawing/2014/main" id="{02496DCF-BF0E-4C10-B082-CB0F4A3F107E}"/>
              </a:ext>
            </a:extLst>
          </p:cNvPr>
          <p:cNvSpPr>
            <a:spLocks noGrp="1"/>
          </p:cNvSpPr>
          <p:nvPr>
            <p:ph type="title"/>
          </p:nvPr>
        </p:nvSpPr>
        <p:spPr/>
        <p:txBody>
          <a:bodyPr>
            <a:normAutofit/>
          </a:bodyPr>
          <a:lstStyle/>
          <a:p>
            <a:r>
              <a:rPr kumimoji="1" lang="ja-JP" altLang="en-US" dirty="0"/>
              <a:t>結果</a:t>
            </a:r>
          </a:p>
        </p:txBody>
      </p:sp>
      <p:sp>
        <p:nvSpPr>
          <p:cNvPr id="15" name="コンテンツ プレースホルダー 14">
            <a:extLst>
              <a:ext uri="{FF2B5EF4-FFF2-40B4-BE49-F238E27FC236}">
                <a16:creationId xmlns:a16="http://schemas.microsoft.com/office/drawing/2014/main" id="{645815F7-4A81-45E2-9924-32900188B2E6}"/>
              </a:ext>
            </a:extLst>
          </p:cNvPr>
          <p:cNvSpPr>
            <a:spLocks noGrp="1"/>
          </p:cNvSpPr>
          <p:nvPr>
            <p:ph idx="1"/>
          </p:nvPr>
        </p:nvSpPr>
        <p:spPr>
          <a:xfrm>
            <a:off x="374932" y="1348774"/>
            <a:ext cx="2275801" cy="365125"/>
          </a:xfrm>
        </p:spPr>
        <p:txBody>
          <a:bodyPr>
            <a:normAutofit/>
          </a:bodyPr>
          <a:lstStyle/>
          <a:p>
            <a:r>
              <a:rPr lang="ja-JP" altLang="en-US" dirty="0"/>
              <a:t>落下開始時の圧力</a:t>
            </a:r>
            <a:endParaRPr lang="en-US" altLang="ja-JP" dirty="0"/>
          </a:p>
        </p:txBody>
      </p:sp>
      <p:sp>
        <p:nvSpPr>
          <p:cNvPr id="20" name="コンテンツ プレースホルダー 19">
            <a:extLst>
              <a:ext uri="{FF2B5EF4-FFF2-40B4-BE49-F238E27FC236}">
                <a16:creationId xmlns:a16="http://schemas.microsoft.com/office/drawing/2014/main" id="{9A00E3CF-6961-48FA-8D35-A375F016BA82}"/>
              </a:ext>
            </a:extLst>
          </p:cNvPr>
          <p:cNvSpPr>
            <a:spLocks noGrp="1"/>
          </p:cNvSpPr>
          <p:nvPr>
            <p:ph idx="19"/>
          </p:nvPr>
        </p:nvSpPr>
        <p:spPr>
          <a:xfrm>
            <a:off x="8774112" y="5793790"/>
            <a:ext cx="3237934" cy="277027"/>
          </a:xfrm>
        </p:spPr>
        <p:txBody>
          <a:bodyPr/>
          <a:lstStyle/>
          <a:p>
            <a:r>
              <a:rPr kumimoji="1" lang="en-US" altLang="ja-JP" dirty="0"/>
              <a:t>Case-G (Gravity)</a:t>
            </a:r>
            <a:endParaRPr kumimoji="1" lang="ja-JP" altLang="en-US" dirty="0"/>
          </a:p>
        </p:txBody>
      </p:sp>
      <p:sp>
        <p:nvSpPr>
          <p:cNvPr id="21" name="コンテンツ プレースホルダー 20">
            <a:extLst>
              <a:ext uri="{FF2B5EF4-FFF2-40B4-BE49-F238E27FC236}">
                <a16:creationId xmlns:a16="http://schemas.microsoft.com/office/drawing/2014/main" id="{245F0D3A-3853-42D0-8DD5-05487E114243}"/>
              </a:ext>
            </a:extLst>
          </p:cNvPr>
          <p:cNvSpPr>
            <a:spLocks noGrp="1"/>
          </p:cNvSpPr>
          <p:nvPr>
            <p:ph idx="20"/>
          </p:nvPr>
        </p:nvSpPr>
        <p:spPr>
          <a:xfrm>
            <a:off x="5536177" y="5802655"/>
            <a:ext cx="3237935" cy="277027"/>
          </a:xfrm>
        </p:spPr>
        <p:txBody>
          <a:bodyPr/>
          <a:lstStyle/>
          <a:p>
            <a:r>
              <a:rPr kumimoji="1" lang="en-US" altLang="ja-JP" dirty="0"/>
              <a:t>Case-S</a:t>
            </a:r>
            <a:r>
              <a:rPr lang="ja-JP" altLang="en-US" dirty="0"/>
              <a:t> </a:t>
            </a:r>
            <a:r>
              <a:rPr lang="en-US" altLang="ja-JP" dirty="0"/>
              <a:t>(Suction) </a:t>
            </a:r>
            <a:r>
              <a:rPr lang="en-US" altLang="ja-JP" sz="1050" dirty="0"/>
              <a:t>(300[mm/s])</a:t>
            </a:r>
          </a:p>
        </p:txBody>
      </p:sp>
      <p:sp>
        <p:nvSpPr>
          <p:cNvPr id="10" name="コンテンツ プレースホルダー 9">
            <a:extLst>
              <a:ext uri="{FF2B5EF4-FFF2-40B4-BE49-F238E27FC236}">
                <a16:creationId xmlns:a16="http://schemas.microsoft.com/office/drawing/2014/main" id="{1B8199F4-07BF-4668-A7E3-A938FAB0C64F}"/>
              </a:ext>
            </a:extLst>
          </p:cNvPr>
          <p:cNvSpPr>
            <a:spLocks noGrp="1"/>
          </p:cNvSpPr>
          <p:nvPr>
            <p:ph idx="13"/>
          </p:nvPr>
        </p:nvSpPr>
        <p:spPr>
          <a:xfrm>
            <a:off x="372400" y="1992455"/>
            <a:ext cx="4799235" cy="814667"/>
          </a:xfrm>
        </p:spPr>
        <p:txBody>
          <a:bodyPr/>
          <a:lstStyle/>
          <a:p>
            <a:r>
              <a:rPr lang="ja-JP" altLang="en-US" dirty="0"/>
              <a:t>・</a:t>
            </a:r>
            <a:r>
              <a:rPr lang="en-US" altLang="ja-JP" dirty="0"/>
              <a:t>Punch</a:t>
            </a:r>
            <a:r>
              <a:rPr lang="ja-JP" altLang="en-US" dirty="0"/>
              <a:t>落下終了まで圧力が振動</a:t>
            </a:r>
            <a:endParaRPr lang="en-US" altLang="ja-JP" dirty="0"/>
          </a:p>
          <a:p>
            <a:r>
              <a:rPr lang="en-US" altLang="ja-JP" dirty="0"/>
              <a:t>=&gt; </a:t>
            </a:r>
            <a:r>
              <a:rPr lang="ja-JP" altLang="en-US" dirty="0"/>
              <a:t>その付近での粒子の動きは？</a:t>
            </a:r>
          </a:p>
        </p:txBody>
      </p:sp>
      <p:graphicFrame>
        <p:nvGraphicFramePr>
          <p:cNvPr id="18" name="グラフ 17">
            <a:extLst>
              <a:ext uri="{FF2B5EF4-FFF2-40B4-BE49-F238E27FC236}">
                <a16:creationId xmlns:a16="http://schemas.microsoft.com/office/drawing/2014/main" id="{D00CCB19-533D-412A-9382-25F24E4774A5}"/>
              </a:ext>
            </a:extLst>
          </p:cNvPr>
          <p:cNvGraphicFramePr>
            <a:graphicFrameLocks/>
          </p:cNvGraphicFramePr>
          <p:nvPr>
            <p:extLst>
              <p:ext uri="{D42A27DB-BD31-4B8C-83A1-F6EECF244321}">
                <p14:modId xmlns:p14="http://schemas.microsoft.com/office/powerpoint/2010/main" val="1139971636"/>
              </p:ext>
            </p:extLst>
          </p:nvPr>
        </p:nvGraphicFramePr>
        <p:xfrm>
          <a:off x="811659" y="3277456"/>
          <a:ext cx="3920718" cy="2385157"/>
        </p:xfrm>
        <a:graphic>
          <a:graphicData uri="http://schemas.openxmlformats.org/drawingml/2006/chart">
            <c:chart xmlns:c="http://schemas.openxmlformats.org/drawingml/2006/chart" xmlns:r="http://schemas.openxmlformats.org/officeDocument/2006/relationships" r:id="rId4"/>
          </a:graphicData>
        </a:graphic>
      </p:graphicFrame>
      <p:sp>
        <p:nvSpPr>
          <p:cNvPr id="9" name="楕円 8">
            <a:extLst>
              <a:ext uri="{FF2B5EF4-FFF2-40B4-BE49-F238E27FC236}">
                <a16:creationId xmlns:a16="http://schemas.microsoft.com/office/drawing/2014/main" id="{A11E71E4-70FA-421A-9727-1CD2FCB43475}"/>
              </a:ext>
            </a:extLst>
          </p:cNvPr>
          <p:cNvSpPr/>
          <p:nvPr/>
        </p:nvSpPr>
        <p:spPr>
          <a:xfrm>
            <a:off x="1512832" y="3945276"/>
            <a:ext cx="747483" cy="544531"/>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39BCC2A8-21BF-497C-96FA-A09481329F9B}"/>
              </a:ext>
            </a:extLst>
          </p:cNvPr>
          <p:cNvCxnSpPr>
            <a:cxnSpLocks/>
          </p:cNvCxnSpPr>
          <p:nvPr/>
        </p:nvCxnSpPr>
        <p:spPr>
          <a:xfrm>
            <a:off x="1512832" y="2979506"/>
            <a:ext cx="418711" cy="96577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8F400EB-3CF7-4805-A440-C0840F9C25AB}"/>
              </a:ext>
            </a:extLst>
          </p:cNvPr>
          <p:cNvSpPr txBox="1"/>
          <p:nvPr/>
        </p:nvSpPr>
        <p:spPr>
          <a:xfrm>
            <a:off x="2171112" y="5097591"/>
            <a:ext cx="1106344" cy="215444"/>
          </a:xfrm>
          <a:prstGeom prst="rect">
            <a:avLst/>
          </a:prstGeom>
          <a:noFill/>
        </p:spPr>
        <p:txBody>
          <a:bodyPr wrap="square" rtlCol="0">
            <a:spAutoFit/>
          </a:bodyPr>
          <a:lstStyle/>
          <a:p>
            <a:r>
              <a:rPr lang="en-US" altLang="ja-JP" sz="800" dirty="0"/>
              <a:t>Punch</a:t>
            </a:r>
            <a:r>
              <a:rPr lang="ja-JP" altLang="en-US" sz="800" dirty="0"/>
              <a:t>落下終了時刻</a:t>
            </a:r>
            <a:r>
              <a:rPr lang="en-US" altLang="ja-JP" sz="800" dirty="0"/>
              <a:t> </a:t>
            </a:r>
          </a:p>
        </p:txBody>
      </p:sp>
      <p:pic>
        <p:nvPicPr>
          <p:cNvPr id="7" name="pressure_vibration">
            <a:hlinkClick r:id="" action="ppaction://media"/>
            <a:extLst>
              <a:ext uri="{FF2B5EF4-FFF2-40B4-BE49-F238E27FC236}">
                <a16:creationId xmlns:a16="http://schemas.microsoft.com/office/drawing/2014/main" id="{061D2949-9730-47D9-B275-A4B5289AFEBF}"/>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5"/>
          <a:stretch>
            <a:fillRect/>
          </a:stretch>
        </p:blipFill>
        <p:spPr>
          <a:xfrm>
            <a:off x="5534025" y="1343025"/>
            <a:ext cx="6480175" cy="4319588"/>
          </a:xfrm>
        </p:spPr>
      </p:pic>
    </p:spTree>
    <p:extLst>
      <p:ext uri="{BB962C8B-B14F-4D97-AF65-F5344CB8AC3E}">
        <p14:creationId xmlns:p14="http://schemas.microsoft.com/office/powerpoint/2010/main" val="31475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0613715-683C-4D0A-ADC8-15EBF6A42E38}"/>
              </a:ext>
            </a:extLst>
          </p:cNvPr>
          <p:cNvSpPr>
            <a:spLocks noGrp="1"/>
          </p:cNvSpPr>
          <p:nvPr>
            <p:ph type="sldNum" sz="quarter" idx="12"/>
          </p:nvPr>
        </p:nvSpPr>
        <p:spPr/>
        <p:txBody>
          <a:bodyPr/>
          <a:lstStyle/>
          <a:p>
            <a:fld id="{B63654C5-1636-4F20-A03F-ECD4CCF9462E}" type="slidenum">
              <a:rPr kumimoji="1" lang="ja-JP" altLang="en-US" smtClean="0"/>
              <a:t>22</a:t>
            </a:fld>
            <a:endParaRPr kumimoji="1" lang="ja-JP" altLang="en-US"/>
          </a:p>
        </p:txBody>
      </p:sp>
      <p:sp>
        <p:nvSpPr>
          <p:cNvPr id="3" name="フッター プレースホルダー 2">
            <a:extLst>
              <a:ext uri="{FF2B5EF4-FFF2-40B4-BE49-F238E27FC236}">
                <a16:creationId xmlns:a16="http://schemas.microsoft.com/office/drawing/2014/main" id="{618C0FCC-9855-492F-80B3-D7E9F49D8951}"/>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66A4ABC2-BB53-4642-9C9F-6EB671563A04}"/>
              </a:ext>
            </a:extLst>
          </p:cNvPr>
          <p:cNvSpPr>
            <a:spLocks noGrp="1"/>
          </p:cNvSpPr>
          <p:nvPr>
            <p:ph type="title"/>
          </p:nvPr>
        </p:nvSpPr>
        <p:spPr/>
        <p:txBody>
          <a:bodyPr>
            <a:normAutofit/>
          </a:bodyPr>
          <a:lstStyle/>
          <a:p>
            <a:r>
              <a:rPr kumimoji="1" lang="ja-JP" altLang="en-US" dirty="0"/>
              <a:t>結果</a:t>
            </a:r>
          </a:p>
        </p:txBody>
      </p:sp>
      <p:sp>
        <p:nvSpPr>
          <p:cNvPr id="5" name="コンテンツ プレースホルダー 4">
            <a:extLst>
              <a:ext uri="{FF2B5EF4-FFF2-40B4-BE49-F238E27FC236}">
                <a16:creationId xmlns:a16="http://schemas.microsoft.com/office/drawing/2014/main" id="{3E64324B-E6CC-456D-B557-B7C288F2BC9E}"/>
              </a:ext>
            </a:extLst>
          </p:cNvPr>
          <p:cNvSpPr>
            <a:spLocks noGrp="1"/>
          </p:cNvSpPr>
          <p:nvPr>
            <p:ph idx="1"/>
          </p:nvPr>
        </p:nvSpPr>
        <p:spPr>
          <a:xfrm>
            <a:off x="374930" y="1348774"/>
            <a:ext cx="1792917" cy="365125"/>
          </a:xfrm>
        </p:spPr>
        <p:txBody>
          <a:bodyPr>
            <a:normAutofit/>
          </a:bodyPr>
          <a:lstStyle/>
          <a:p>
            <a:r>
              <a:rPr kumimoji="1" lang="en-US" altLang="ja-JP" dirty="0"/>
              <a:t>Punch</a:t>
            </a:r>
            <a:r>
              <a:rPr kumimoji="1" lang="ja-JP" altLang="en-US" dirty="0"/>
              <a:t>上部圧力</a:t>
            </a:r>
          </a:p>
        </p:txBody>
      </p:sp>
      <p:sp>
        <p:nvSpPr>
          <p:cNvPr id="7" name="コンテンツ プレースホルダー 6">
            <a:extLst>
              <a:ext uri="{FF2B5EF4-FFF2-40B4-BE49-F238E27FC236}">
                <a16:creationId xmlns:a16="http://schemas.microsoft.com/office/drawing/2014/main" id="{4DAEB16D-BE98-4D8C-99C2-BF13DF5F54CB}"/>
              </a:ext>
            </a:extLst>
          </p:cNvPr>
          <p:cNvSpPr>
            <a:spLocks noGrp="1"/>
          </p:cNvSpPr>
          <p:nvPr>
            <p:ph idx="16"/>
          </p:nvPr>
        </p:nvSpPr>
        <p:spPr>
          <a:xfrm>
            <a:off x="374931" y="2327487"/>
            <a:ext cx="4799235" cy="2006368"/>
          </a:xfrm>
        </p:spPr>
        <p:txBody>
          <a:bodyPr/>
          <a:lstStyle/>
          <a:p>
            <a:r>
              <a:rPr kumimoji="1" lang="ja-JP" altLang="en-US" dirty="0"/>
              <a:t>・圧力が振動しているところでは、粒子も上下に動いている</a:t>
            </a:r>
            <a:endParaRPr kumimoji="1" lang="en-US" altLang="ja-JP" dirty="0"/>
          </a:p>
          <a:p>
            <a:pPr algn="just"/>
            <a:r>
              <a:rPr lang="en-US" altLang="ja-JP" dirty="0">
                <a:uFill>
                  <a:solidFill>
                    <a:srgbClr val="FF695E"/>
                  </a:solidFill>
                </a:uFill>
              </a:rPr>
              <a:t>=&gt;</a:t>
            </a:r>
          </a:p>
          <a:p>
            <a:r>
              <a:rPr kumimoji="1" lang="en-US" altLang="ja-JP" dirty="0"/>
              <a:t>Pestle</a:t>
            </a:r>
            <a:r>
              <a:rPr kumimoji="1" lang="ja-JP" altLang="en-US" dirty="0"/>
              <a:t>落下中は、</a:t>
            </a:r>
            <a:r>
              <a:rPr kumimoji="1" lang="ja-JP" altLang="en-US" u="sng" dirty="0">
                <a:uFill>
                  <a:solidFill>
                    <a:srgbClr val="FF695E"/>
                  </a:solidFill>
                </a:uFill>
              </a:rPr>
              <a:t>粒子がくっついたり離れたりを繰り返している</a:t>
            </a:r>
            <a:endParaRPr kumimoji="1" lang="en-US" altLang="ja-JP" u="sng" dirty="0">
              <a:uFill>
                <a:solidFill>
                  <a:srgbClr val="FF695E"/>
                </a:solidFill>
              </a:uFill>
            </a:endParaRPr>
          </a:p>
        </p:txBody>
      </p:sp>
      <p:graphicFrame>
        <p:nvGraphicFramePr>
          <p:cNvPr id="9" name="グラフ 8">
            <a:extLst>
              <a:ext uri="{FF2B5EF4-FFF2-40B4-BE49-F238E27FC236}">
                <a16:creationId xmlns:a16="http://schemas.microsoft.com/office/drawing/2014/main" id="{4CC6EC46-350B-4BA2-831C-2A769EB7EC86}"/>
              </a:ext>
            </a:extLst>
          </p:cNvPr>
          <p:cNvGraphicFramePr>
            <a:graphicFrameLocks/>
          </p:cNvGraphicFramePr>
          <p:nvPr>
            <p:extLst>
              <p:ext uri="{D42A27DB-BD31-4B8C-83A1-F6EECF244321}">
                <p14:modId xmlns:p14="http://schemas.microsoft.com/office/powerpoint/2010/main" val="3731225324"/>
              </p:ext>
            </p:extLst>
          </p:nvPr>
        </p:nvGraphicFramePr>
        <p:xfrm>
          <a:off x="5527497" y="3758163"/>
          <a:ext cx="6486138" cy="1902898"/>
        </p:xfrm>
        <a:graphic>
          <a:graphicData uri="http://schemas.openxmlformats.org/drawingml/2006/chart">
            <c:chart xmlns:c="http://schemas.openxmlformats.org/drawingml/2006/chart" xmlns:r="http://schemas.openxmlformats.org/officeDocument/2006/relationships" r:id="rId2"/>
          </a:graphicData>
        </a:graphic>
      </p:graphicFrame>
      <p:cxnSp>
        <p:nvCxnSpPr>
          <p:cNvPr id="12" name="直線コネクタ 11">
            <a:extLst>
              <a:ext uri="{FF2B5EF4-FFF2-40B4-BE49-F238E27FC236}">
                <a16:creationId xmlns:a16="http://schemas.microsoft.com/office/drawing/2014/main" id="{949516F1-F242-4145-AB20-2AAA52D67D43}"/>
              </a:ext>
            </a:extLst>
          </p:cNvPr>
          <p:cNvCxnSpPr>
            <a:cxnSpLocks/>
          </p:cNvCxnSpPr>
          <p:nvPr/>
        </p:nvCxnSpPr>
        <p:spPr>
          <a:xfrm>
            <a:off x="7078894" y="1818526"/>
            <a:ext cx="0" cy="298978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DD93492F-5DB4-4D84-9C48-BA19E886CAEF}"/>
              </a:ext>
            </a:extLst>
          </p:cNvPr>
          <p:cNvCxnSpPr>
            <a:cxnSpLocks/>
          </p:cNvCxnSpPr>
          <p:nvPr/>
        </p:nvCxnSpPr>
        <p:spPr>
          <a:xfrm>
            <a:off x="7950485" y="1818526"/>
            <a:ext cx="0" cy="298978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21" name="コンテンツ プレースホルダー 6">
            <a:extLst>
              <a:ext uri="{FF2B5EF4-FFF2-40B4-BE49-F238E27FC236}">
                <a16:creationId xmlns:a16="http://schemas.microsoft.com/office/drawing/2014/main" id="{DD3EE90E-06E9-479E-B67C-594DEB5289B6}"/>
              </a:ext>
            </a:extLst>
          </p:cNvPr>
          <p:cNvSpPr txBox="1">
            <a:spLocks/>
          </p:cNvSpPr>
          <p:nvPr/>
        </p:nvSpPr>
        <p:spPr>
          <a:xfrm>
            <a:off x="374931" y="3017016"/>
            <a:ext cx="4799235" cy="14085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2000" u="none"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u="sng" dirty="0">
              <a:uFill>
                <a:solidFill>
                  <a:srgbClr val="FF695E"/>
                </a:solidFill>
              </a:uFill>
            </a:endParaRPr>
          </a:p>
        </p:txBody>
      </p:sp>
      <p:graphicFrame>
        <p:nvGraphicFramePr>
          <p:cNvPr id="22" name="グラフ 21">
            <a:extLst>
              <a:ext uri="{FF2B5EF4-FFF2-40B4-BE49-F238E27FC236}">
                <a16:creationId xmlns:a16="http://schemas.microsoft.com/office/drawing/2014/main" id="{ADCC585E-D24A-4339-BE44-404F89B02AFB}"/>
              </a:ext>
            </a:extLst>
          </p:cNvPr>
          <p:cNvGraphicFramePr>
            <a:graphicFrameLocks/>
          </p:cNvGraphicFramePr>
          <p:nvPr>
            <p:extLst>
              <p:ext uri="{D42A27DB-BD31-4B8C-83A1-F6EECF244321}">
                <p14:modId xmlns:p14="http://schemas.microsoft.com/office/powerpoint/2010/main" val="1352522220"/>
              </p:ext>
            </p:extLst>
          </p:nvPr>
        </p:nvGraphicFramePr>
        <p:xfrm>
          <a:off x="5527495" y="1348775"/>
          <a:ext cx="6486139" cy="2409388"/>
        </p:xfrm>
        <a:graphic>
          <a:graphicData uri="http://schemas.openxmlformats.org/drawingml/2006/chart">
            <c:chart xmlns:c="http://schemas.openxmlformats.org/drawingml/2006/chart" xmlns:r="http://schemas.openxmlformats.org/officeDocument/2006/relationships" r:id="rId3"/>
          </a:graphicData>
        </a:graphic>
      </p:graphicFrame>
      <p:pic>
        <p:nvPicPr>
          <p:cNvPr id="24" name="図 23">
            <a:extLst>
              <a:ext uri="{FF2B5EF4-FFF2-40B4-BE49-F238E27FC236}">
                <a16:creationId xmlns:a16="http://schemas.microsoft.com/office/drawing/2014/main" id="{98F61A84-884B-4FC8-9AAB-6101D364E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560" y="1781527"/>
            <a:ext cx="2131068" cy="1466989"/>
          </a:xfrm>
          <a:prstGeom prst="rect">
            <a:avLst/>
          </a:prstGeom>
          <a:ln w="19050">
            <a:noFill/>
          </a:ln>
        </p:spPr>
      </p:pic>
      <p:sp>
        <p:nvSpPr>
          <p:cNvPr id="25" name="楕円 24">
            <a:extLst>
              <a:ext uri="{FF2B5EF4-FFF2-40B4-BE49-F238E27FC236}">
                <a16:creationId xmlns:a16="http://schemas.microsoft.com/office/drawing/2014/main" id="{F40753BF-B13D-4DEA-9A36-53CA036D4C96}"/>
              </a:ext>
            </a:extLst>
          </p:cNvPr>
          <p:cNvSpPr/>
          <p:nvPr/>
        </p:nvSpPr>
        <p:spPr>
          <a:xfrm>
            <a:off x="6996130" y="3143744"/>
            <a:ext cx="1116477" cy="359596"/>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吹き出し: 四角形 26">
            <a:extLst>
              <a:ext uri="{FF2B5EF4-FFF2-40B4-BE49-F238E27FC236}">
                <a16:creationId xmlns:a16="http://schemas.microsoft.com/office/drawing/2014/main" id="{490DF95D-97C7-4711-A0F8-67FAEB600839}"/>
              </a:ext>
            </a:extLst>
          </p:cNvPr>
          <p:cNvSpPr/>
          <p:nvPr/>
        </p:nvSpPr>
        <p:spPr>
          <a:xfrm>
            <a:off x="8539559" y="1781527"/>
            <a:ext cx="2131069" cy="1466990"/>
          </a:xfrm>
          <a:prstGeom prst="wedgeRectCallout">
            <a:avLst>
              <a:gd name="adj1" fmla="val -77166"/>
              <a:gd name="adj2" fmla="val 45999"/>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3558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D6637D-142A-4D8E-B2A1-ED00BE08F4D1}"/>
              </a:ext>
            </a:extLst>
          </p:cNvPr>
          <p:cNvSpPr>
            <a:spLocks noGrp="1"/>
          </p:cNvSpPr>
          <p:nvPr>
            <p:ph type="sldNum" sz="quarter" idx="12"/>
          </p:nvPr>
        </p:nvSpPr>
        <p:spPr/>
        <p:txBody>
          <a:bodyPr/>
          <a:lstStyle/>
          <a:p>
            <a:fld id="{B63654C5-1636-4F20-A03F-ECD4CCF9462E}" type="slidenum">
              <a:rPr kumimoji="1" lang="ja-JP" altLang="en-US" smtClean="0"/>
              <a:t>23</a:t>
            </a:fld>
            <a:endParaRPr kumimoji="1" lang="ja-JP" altLang="en-US"/>
          </a:p>
        </p:txBody>
      </p:sp>
      <p:sp>
        <p:nvSpPr>
          <p:cNvPr id="3" name="フッター プレースホルダー 2">
            <a:extLst>
              <a:ext uri="{FF2B5EF4-FFF2-40B4-BE49-F238E27FC236}">
                <a16:creationId xmlns:a16="http://schemas.microsoft.com/office/drawing/2014/main" id="{947460A5-68C7-49FE-910B-C7F564DF0EFC}"/>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C4E2F60A-FD19-449F-80F4-7B91C95E3534}"/>
              </a:ext>
            </a:extLst>
          </p:cNvPr>
          <p:cNvSpPr>
            <a:spLocks noGrp="1"/>
          </p:cNvSpPr>
          <p:nvPr>
            <p:ph type="title"/>
          </p:nvPr>
        </p:nvSpPr>
        <p:spPr/>
        <p:txBody>
          <a:bodyPr>
            <a:normAutofit/>
          </a:bodyPr>
          <a:lstStyle/>
          <a:p>
            <a:r>
              <a:rPr kumimoji="1" lang="ja-JP" altLang="en-US" dirty="0"/>
              <a:t>結果</a:t>
            </a:r>
          </a:p>
        </p:txBody>
      </p:sp>
      <p:sp>
        <p:nvSpPr>
          <p:cNvPr id="22" name="コンテンツ プレースホルダー 21">
            <a:extLst>
              <a:ext uri="{FF2B5EF4-FFF2-40B4-BE49-F238E27FC236}">
                <a16:creationId xmlns:a16="http://schemas.microsoft.com/office/drawing/2014/main" id="{EABF49A9-4C58-4A84-A1CB-270CD16780C2}"/>
              </a:ext>
            </a:extLst>
          </p:cNvPr>
          <p:cNvSpPr>
            <a:spLocks noGrp="1"/>
          </p:cNvSpPr>
          <p:nvPr>
            <p:ph idx="1"/>
          </p:nvPr>
        </p:nvSpPr>
        <p:spPr>
          <a:xfrm>
            <a:off x="374931" y="1348774"/>
            <a:ext cx="1420415" cy="365125"/>
          </a:xfrm>
        </p:spPr>
        <p:txBody>
          <a:bodyPr/>
          <a:lstStyle/>
          <a:p>
            <a:r>
              <a:rPr kumimoji="1" lang="ja-JP" altLang="en-US" dirty="0"/>
              <a:t>流入粒子数</a:t>
            </a:r>
          </a:p>
        </p:txBody>
      </p:sp>
      <p:graphicFrame>
        <p:nvGraphicFramePr>
          <p:cNvPr id="4" name="表 3">
            <a:extLst>
              <a:ext uri="{FF2B5EF4-FFF2-40B4-BE49-F238E27FC236}">
                <a16:creationId xmlns:a16="http://schemas.microsoft.com/office/drawing/2014/main" id="{B7729D01-B806-4089-80FB-8BECEF2E1E22}"/>
              </a:ext>
            </a:extLst>
          </p:cNvPr>
          <p:cNvGraphicFramePr>
            <a:graphicFrameLocks noGrp="1"/>
          </p:cNvGraphicFramePr>
          <p:nvPr>
            <p:extLst>
              <p:ext uri="{D42A27DB-BD31-4B8C-83A1-F6EECF244321}">
                <p14:modId xmlns:p14="http://schemas.microsoft.com/office/powerpoint/2010/main" val="476793217"/>
              </p:ext>
            </p:extLst>
          </p:nvPr>
        </p:nvGraphicFramePr>
        <p:xfrm>
          <a:off x="2282487" y="1348774"/>
          <a:ext cx="5115366" cy="407715"/>
        </p:xfrm>
        <a:graphic>
          <a:graphicData uri="http://schemas.openxmlformats.org/drawingml/2006/table">
            <a:tbl>
              <a:tblPr/>
              <a:tblGrid>
                <a:gridCol w="2556213">
                  <a:extLst>
                    <a:ext uri="{9D8B030D-6E8A-4147-A177-3AD203B41FA5}">
                      <a16:colId xmlns:a16="http://schemas.microsoft.com/office/drawing/2014/main" val="20000"/>
                    </a:ext>
                  </a:extLst>
                </a:gridCol>
                <a:gridCol w="2559153">
                  <a:extLst>
                    <a:ext uri="{9D8B030D-6E8A-4147-A177-3AD203B41FA5}">
                      <a16:colId xmlns:a16="http://schemas.microsoft.com/office/drawing/2014/main" val="20002"/>
                    </a:ext>
                  </a:extLst>
                </a:gridCol>
              </a:tblGrid>
              <a:tr h="407715">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Case-S (Suction)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Case-G (Gravity)</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cxnSp>
        <p:nvCxnSpPr>
          <p:cNvPr id="5" name="直線コネクタ 4">
            <a:extLst>
              <a:ext uri="{FF2B5EF4-FFF2-40B4-BE49-F238E27FC236}">
                <a16:creationId xmlns:a16="http://schemas.microsoft.com/office/drawing/2014/main" id="{7762D072-A4AD-43E4-AE9D-8381DC97EB6D}"/>
              </a:ext>
            </a:extLst>
          </p:cNvPr>
          <p:cNvCxnSpPr/>
          <p:nvPr/>
        </p:nvCxnSpPr>
        <p:spPr>
          <a:xfrm>
            <a:off x="2282488" y="1756489"/>
            <a:ext cx="18865" cy="235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C63FE35-FBFD-48CB-AEA5-3A47340A2ED0}"/>
              </a:ext>
            </a:extLst>
          </p:cNvPr>
          <p:cNvCxnSpPr/>
          <p:nvPr/>
        </p:nvCxnSpPr>
        <p:spPr>
          <a:xfrm flipH="1">
            <a:off x="7397069" y="1705132"/>
            <a:ext cx="1570" cy="2358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表 7">
            <a:extLst>
              <a:ext uri="{FF2B5EF4-FFF2-40B4-BE49-F238E27FC236}">
                <a16:creationId xmlns:a16="http://schemas.microsoft.com/office/drawing/2014/main" id="{8C677BF3-3982-40C3-A5D8-AE57D99163D7}"/>
              </a:ext>
            </a:extLst>
          </p:cNvPr>
          <p:cNvGraphicFramePr>
            <a:graphicFrameLocks noGrp="1"/>
          </p:cNvGraphicFramePr>
          <p:nvPr>
            <p:extLst>
              <p:ext uri="{D42A27DB-BD31-4B8C-83A1-F6EECF244321}">
                <p14:modId xmlns:p14="http://schemas.microsoft.com/office/powerpoint/2010/main" val="3160877771"/>
              </p:ext>
            </p:extLst>
          </p:nvPr>
        </p:nvGraphicFramePr>
        <p:xfrm>
          <a:off x="1245075" y="5200034"/>
          <a:ext cx="6151994" cy="354330"/>
        </p:xfrm>
        <a:graphic>
          <a:graphicData uri="http://schemas.openxmlformats.org/drawingml/2006/table">
            <a:tbl>
              <a:tblPr/>
              <a:tblGrid>
                <a:gridCol w="1079413">
                  <a:extLst>
                    <a:ext uri="{9D8B030D-6E8A-4147-A177-3AD203B41FA5}">
                      <a16:colId xmlns:a16="http://schemas.microsoft.com/office/drawing/2014/main" val="20000"/>
                    </a:ext>
                  </a:extLst>
                </a:gridCol>
                <a:gridCol w="1559967">
                  <a:extLst>
                    <a:ext uri="{9D8B030D-6E8A-4147-A177-3AD203B41FA5}">
                      <a16:colId xmlns:a16="http://schemas.microsoft.com/office/drawing/2014/main" val="20001"/>
                    </a:ext>
                  </a:extLst>
                </a:gridCol>
                <a:gridCol w="780096">
                  <a:extLst>
                    <a:ext uri="{9D8B030D-6E8A-4147-A177-3AD203B41FA5}">
                      <a16:colId xmlns:a16="http://schemas.microsoft.com/office/drawing/2014/main" val="20002"/>
                    </a:ext>
                  </a:extLst>
                </a:gridCol>
                <a:gridCol w="231113">
                  <a:extLst>
                    <a:ext uri="{9D8B030D-6E8A-4147-A177-3AD203B41FA5}">
                      <a16:colId xmlns:a16="http://schemas.microsoft.com/office/drawing/2014/main" val="20003"/>
                    </a:ext>
                  </a:extLst>
                </a:gridCol>
                <a:gridCol w="2501405">
                  <a:extLst>
                    <a:ext uri="{9D8B030D-6E8A-4147-A177-3AD203B41FA5}">
                      <a16:colId xmlns:a16="http://schemas.microsoft.com/office/drawing/2014/main" val="20004"/>
                    </a:ext>
                  </a:extLst>
                </a:gridCol>
              </a:tblGrid>
              <a:tr h="141200">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合計</a:t>
                      </a:r>
                      <a:endParaRPr lang="en-US"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145008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ctr"/>
                      <a:endParaRPr lang="en-US" altLang="ja-JP"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fontAlgn="ctr"/>
                      <a:endParaRPr lang="en-US" altLang="ja-JP" sz="1100" b="0" i="0" u="none" strike="noStrike" dirty="0">
                        <a:solidFill>
                          <a:srgbClr val="000000"/>
                        </a:solidFill>
                        <a:effectLst/>
                        <a:latin typeface="+mn-lt"/>
                        <a:ea typeface="ＭＳ Ｐゴシック" panose="020B0600070205080204" pitchFamily="50" charset="-128"/>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144770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8228">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bl>
          </a:graphicData>
        </a:graphic>
      </p:graphicFrame>
      <p:pic>
        <p:nvPicPr>
          <p:cNvPr id="9" name="図 8">
            <a:extLst>
              <a:ext uri="{FF2B5EF4-FFF2-40B4-BE49-F238E27FC236}">
                <a16:creationId xmlns:a16="http://schemas.microsoft.com/office/drawing/2014/main" id="{F6914B45-1134-443C-AEAF-1EB0834126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733" y="1998205"/>
            <a:ext cx="1606801" cy="1836344"/>
          </a:xfrm>
          <a:prstGeom prst="rect">
            <a:avLst/>
          </a:prstGeom>
        </p:spPr>
      </p:pic>
      <p:graphicFrame>
        <p:nvGraphicFramePr>
          <p:cNvPr id="12" name="表 11">
            <a:extLst>
              <a:ext uri="{FF2B5EF4-FFF2-40B4-BE49-F238E27FC236}">
                <a16:creationId xmlns:a16="http://schemas.microsoft.com/office/drawing/2014/main" id="{40A16AF5-2E94-4B0A-B748-344103167CB2}"/>
              </a:ext>
            </a:extLst>
          </p:cNvPr>
          <p:cNvGraphicFramePr>
            <a:graphicFrameLocks noGrp="1"/>
          </p:cNvGraphicFramePr>
          <p:nvPr>
            <p:extLst>
              <p:ext uri="{D42A27DB-BD31-4B8C-83A1-F6EECF244321}">
                <p14:modId xmlns:p14="http://schemas.microsoft.com/office/powerpoint/2010/main" val="1444083585"/>
              </p:ext>
            </p:extLst>
          </p:nvPr>
        </p:nvGraphicFramePr>
        <p:xfrm>
          <a:off x="360039" y="4130145"/>
          <a:ext cx="7044061" cy="893445"/>
        </p:xfrm>
        <a:graphic>
          <a:graphicData uri="http://schemas.openxmlformats.org/drawingml/2006/table">
            <a:tbl>
              <a:tblPr/>
              <a:tblGrid>
                <a:gridCol w="659177">
                  <a:extLst>
                    <a:ext uri="{9D8B030D-6E8A-4147-A177-3AD203B41FA5}">
                      <a16:colId xmlns:a16="http://schemas.microsoft.com/office/drawing/2014/main" val="20000"/>
                    </a:ext>
                  </a:extLst>
                </a:gridCol>
                <a:gridCol w="245736">
                  <a:extLst>
                    <a:ext uri="{9D8B030D-6E8A-4147-A177-3AD203B41FA5}">
                      <a16:colId xmlns:a16="http://schemas.microsoft.com/office/drawing/2014/main" val="20001"/>
                    </a:ext>
                  </a:extLst>
                </a:gridCol>
                <a:gridCol w="1039305">
                  <a:extLst>
                    <a:ext uri="{9D8B030D-6E8A-4147-A177-3AD203B41FA5}">
                      <a16:colId xmlns:a16="http://schemas.microsoft.com/office/drawing/2014/main" val="20002"/>
                    </a:ext>
                  </a:extLst>
                </a:gridCol>
                <a:gridCol w="2547143">
                  <a:extLst>
                    <a:ext uri="{9D8B030D-6E8A-4147-A177-3AD203B41FA5}">
                      <a16:colId xmlns:a16="http://schemas.microsoft.com/office/drawing/2014/main" val="20003"/>
                    </a:ext>
                  </a:extLst>
                </a:gridCol>
                <a:gridCol w="2552700">
                  <a:extLst>
                    <a:ext uri="{9D8B030D-6E8A-4147-A177-3AD203B41FA5}">
                      <a16:colId xmlns:a16="http://schemas.microsoft.com/office/drawing/2014/main" val="20006"/>
                    </a:ext>
                  </a:extLst>
                </a:gridCol>
              </a:tblGrid>
              <a:tr h="171450">
                <a:tc rowSpan="5">
                  <a:txBody>
                    <a:bodyPr/>
                    <a:lstStyle/>
                    <a:p>
                      <a:pPr algn="ctr" fontAlgn="ctr"/>
                      <a:r>
                        <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rPr>
                        <a:t>層</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32622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Malgun Gothic" panose="020B0503020000020004" pitchFamily="34" charset="-127"/>
                          <a:ea typeface="Malgun Gothic" panose="020B0503020000020004" pitchFamily="34" charset="-127"/>
                        </a:rPr>
                        <a:t>37012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1450">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32700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Malgun Gothic" panose="020B0503020000020004" pitchFamily="34" charset="-127"/>
                          <a:ea typeface="Malgun Gothic" panose="020B0503020000020004" pitchFamily="34" charset="-127"/>
                        </a:rPr>
                        <a:t>32814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450">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30383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Malgun Gothic" panose="020B0503020000020004" pitchFamily="34" charset="-127"/>
                          <a:ea typeface="Malgun Gothic" panose="020B0503020000020004" pitchFamily="34" charset="-127"/>
                        </a:rPr>
                        <a:t>29803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975">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25806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24017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975">
                <a:tc vMerge="1">
                  <a:txBody>
                    <a:bodyPr/>
                    <a:lstStyle/>
                    <a:p>
                      <a:endParaRPr kumimoji="1" lang="ja-JP" altLang="en-US"/>
                    </a:p>
                  </a:txBody>
                  <a:tcPr/>
                </a:tc>
                <a:tc>
                  <a:txBody>
                    <a:bodyPr/>
                    <a:lstStyle/>
                    <a:p>
                      <a:pPr algn="ctr" fontAlgn="ctr"/>
                      <a:r>
                        <a:rPr lang="en-US" altLang="ja-JP" sz="1100" b="0" i="0" u="none" strike="noStrike">
                          <a:solidFill>
                            <a:srgbClr val="000000"/>
                          </a:solidFill>
                          <a:effectLst/>
                          <a:latin typeface="+mn-lt"/>
                          <a:ea typeface="ＭＳ Ｐゴシック" panose="020B0600070205080204" pitchFamily="50" charset="-128"/>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mn-lt"/>
                          <a:ea typeface="ＭＳ Ｐゴシック" panose="020B0600070205080204" pitchFamily="50" charset="-128"/>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altLang="ja-JP" sz="1100" b="0" i="0" u="none" strike="noStrike" dirty="0">
                          <a:solidFill>
                            <a:srgbClr val="000000"/>
                          </a:solidFill>
                          <a:effectLst/>
                          <a:latin typeface="+mn-lt"/>
                          <a:ea typeface="ＭＳ Ｐゴシック" panose="020B0600070205080204" pitchFamily="50" charset="-128"/>
                        </a:rPr>
                        <a:t>23497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Malgun Gothic" panose="020B0503020000020004" pitchFamily="34" charset="-127"/>
                          <a:ea typeface="Malgun Gothic" panose="020B0503020000020004" pitchFamily="34" charset="-127"/>
                        </a:rPr>
                        <a:t>21124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正方形/長方形 12">
            <a:extLst>
              <a:ext uri="{FF2B5EF4-FFF2-40B4-BE49-F238E27FC236}">
                <a16:creationId xmlns:a16="http://schemas.microsoft.com/office/drawing/2014/main" id="{7F775534-0A64-465B-8B0E-BD83A41E5DE2}"/>
              </a:ext>
            </a:extLst>
          </p:cNvPr>
          <p:cNvSpPr/>
          <p:nvPr/>
        </p:nvSpPr>
        <p:spPr>
          <a:xfrm>
            <a:off x="2301353" y="5149914"/>
            <a:ext cx="5095716" cy="250043"/>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4" name="直線コネクタ 13">
            <a:extLst>
              <a:ext uri="{FF2B5EF4-FFF2-40B4-BE49-F238E27FC236}">
                <a16:creationId xmlns:a16="http://schemas.microsoft.com/office/drawing/2014/main" id="{BC0897A0-0FBF-472E-8BF9-EB88D27D2AE8}"/>
              </a:ext>
            </a:extLst>
          </p:cNvPr>
          <p:cNvCxnSpPr/>
          <p:nvPr/>
        </p:nvCxnSpPr>
        <p:spPr>
          <a:xfrm>
            <a:off x="4842296" y="1718873"/>
            <a:ext cx="0" cy="235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9AF44E06-9BA7-48C9-A54B-288980C0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557" y="1819863"/>
            <a:ext cx="1634486" cy="2270119"/>
          </a:xfrm>
          <a:prstGeom prst="rect">
            <a:avLst/>
          </a:prstGeom>
        </p:spPr>
      </p:pic>
      <p:pic>
        <p:nvPicPr>
          <p:cNvPr id="16" name="図 15">
            <a:extLst>
              <a:ext uri="{FF2B5EF4-FFF2-40B4-BE49-F238E27FC236}">
                <a16:creationId xmlns:a16="http://schemas.microsoft.com/office/drawing/2014/main" id="{3BB54E43-B2C3-42DA-80A3-3F34C5024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459" y="1815123"/>
            <a:ext cx="1624599" cy="2256388"/>
          </a:xfrm>
          <a:prstGeom prst="rect">
            <a:avLst/>
          </a:prstGeom>
        </p:spPr>
      </p:pic>
      <p:sp>
        <p:nvSpPr>
          <p:cNvPr id="18" name="正方形/長方形 17">
            <a:extLst>
              <a:ext uri="{FF2B5EF4-FFF2-40B4-BE49-F238E27FC236}">
                <a16:creationId xmlns:a16="http://schemas.microsoft.com/office/drawing/2014/main" id="{CEB29497-A5FB-4469-A391-39EF429B5AD3}"/>
              </a:ext>
            </a:extLst>
          </p:cNvPr>
          <p:cNvSpPr/>
          <p:nvPr/>
        </p:nvSpPr>
        <p:spPr>
          <a:xfrm>
            <a:off x="2282487" y="4102628"/>
            <a:ext cx="5121613" cy="238880"/>
          </a:xfrm>
          <a:prstGeom prst="rect">
            <a:avLst/>
          </a:prstGeom>
          <a:noFill/>
          <a:ln w="19050">
            <a:solidFill>
              <a:srgbClr val="FF6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4" name="直線矢印コネクタ 23">
            <a:extLst>
              <a:ext uri="{FF2B5EF4-FFF2-40B4-BE49-F238E27FC236}">
                <a16:creationId xmlns:a16="http://schemas.microsoft.com/office/drawing/2014/main" id="{51CF0FF9-E3CC-4736-A8A6-4E3BB2395AF7}"/>
              </a:ext>
            </a:extLst>
          </p:cNvPr>
          <p:cNvCxnSpPr>
            <a:cxnSpLocks/>
            <a:stCxn id="31" idx="1"/>
          </p:cNvCxnSpPr>
          <p:nvPr/>
        </p:nvCxnSpPr>
        <p:spPr>
          <a:xfrm flipH="1">
            <a:off x="7441626" y="3531845"/>
            <a:ext cx="1165482" cy="659747"/>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F194735-7E17-451E-B439-E76B011EB44B}"/>
              </a:ext>
            </a:extLst>
          </p:cNvPr>
          <p:cNvCxnSpPr>
            <a:cxnSpLocks/>
            <a:stCxn id="34" idx="1"/>
            <a:endCxn id="13" idx="3"/>
          </p:cNvCxnSpPr>
          <p:nvPr/>
        </p:nvCxnSpPr>
        <p:spPr>
          <a:xfrm flipH="1">
            <a:off x="7397069" y="4516775"/>
            <a:ext cx="1810148" cy="758161"/>
          </a:xfrm>
          <a:prstGeom prst="straightConnector1">
            <a:avLst/>
          </a:prstGeom>
          <a:ln>
            <a:solidFill>
              <a:srgbClr val="FF695E"/>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A1EE7CA9-84E0-496F-AF21-6B392F6B71EC}"/>
              </a:ext>
            </a:extLst>
          </p:cNvPr>
          <p:cNvSpPr txBox="1"/>
          <p:nvPr/>
        </p:nvSpPr>
        <p:spPr>
          <a:xfrm>
            <a:off x="8607108" y="3208679"/>
            <a:ext cx="2869635" cy="646331"/>
          </a:xfrm>
          <a:prstGeom prst="rect">
            <a:avLst/>
          </a:prstGeom>
          <a:noFill/>
        </p:spPr>
        <p:txBody>
          <a:bodyPr wrap="square" rtlCol="0">
            <a:spAutoFit/>
          </a:bodyPr>
          <a:lstStyle/>
          <a:p>
            <a:r>
              <a:rPr lang="en-US" altLang="ja-JP" dirty="0"/>
              <a:t>Case-S</a:t>
            </a:r>
            <a:r>
              <a:rPr lang="ja-JP" altLang="en-US" dirty="0"/>
              <a:t>は最上層の粒子が入りすぎている</a:t>
            </a:r>
          </a:p>
        </p:txBody>
      </p:sp>
      <p:sp>
        <p:nvSpPr>
          <p:cNvPr id="34" name="テキスト ボックス 33">
            <a:extLst>
              <a:ext uri="{FF2B5EF4-FFF2-40B4-BE49-F238E27FC236}">
                <a16:creationId xmlns:a16="http://schemas.microsoft.com/office/drawing/2014/main" id="{14FBB786-FEFD-44B7-A122-88E7E1BB5A7A}"/>
              </a:ext>
            </a:extLst>
          </p:cNvPr>
          <p:cNvSpPr txBox="1"/>
          <p:nvPr/>
        </p:nvSpPr>
        <p:spPr>
          <a:xfrm>
            <a:off x="9207217" y="4332109"/>
            <a:ext cx="2869635" cy="369332"/>
          </a:xfrm>
          <a:prstGeom prst="rect">
            <a:avLst/>
          </a:prstGeom>
          <a:noFill/>
        </p:spPr>
        <p:txBody>
          <a:bodyPr wrap="square" rtlCol="0">
            <a:spAutoFit/>
          </a:bodyPr>
          <a:lstStyle/>
          <a:p>
            <a:r>
              <a:rPr lang="ja-JP" altLang="en-US" dirty="0"/>
              <a:t>合計粒子数の差は少ない</a:t>
            </a:r>
          </a:p>
        </p:txBody>
      </p:sp>
      <p:sp>
        <p:nvSpPr>
          <p:cNvPr id="37" name="テキスト ボックス 36">
            <a:extLst>
              <a:ext uri="{FF2B5EF4-FFF2-40B4-BE49-F238E27FC236}">
                <a16:creationId xmlns:a16="http://schemas.microsoft.com/office/drawing/2014/main" id="{7B0CFE97-5DA4-4078-9C87-21D63398C44B}"/>
              </a:ext>
            </a:extLst>
          </p:cNvPr>
          <p:cNvSpPr txBox="1"/>
          <p:nvPr/>
        </p:nvSpPr>
        <p:spPr>
          <a:xfrm>
            <a:off x="517959" y="2590950"/>
            <a:ext cx="1260347" cy="369332"/>
          </a:xfrm>
          <a:prstGeom prst="rect">
            <a:avLst/>
          </a:prstGeom>
          <a:noFill/>
        </p:spPr>
        <p:txBody>
          <a:bodyPr wrap="square" rtlCol="0">
            <a:spAutoFit/>
          </a:bodyPr>
          <a:lstStyle/>
          <a:p>
            <a:r>
              <a:rPr kumimoji="1" lang="en-US" altLang="ja-JP" dirty="0">
                <a:solidFill>
                  <a:srgbClr val="A9157E"/>
                </a:solidFill>
              </a:rPr>
              <a:t>Die  Area</a:t>
            </a:r>
            <a:endParaRPr kumimoji="1" lang="ja-JP" altLang="en-US" dirty="0">
              <a:solidFill>
                <a:srgbClr val="A9157E"/>
              </a:solidFill>
            </a:endParaRPr>
          </a:p>
        </p:txBody>
      </p:sp>
      <p:sp>
        <p:nvSpPr>
          <p:cNvPr id="38" name="コンテンツ プレースホルダー 16">
            <a:extLst>
              <a:ext uri="{FF2B5EF4-FFF2-40B4-BE49-F238E27FC236}">
                <a16:creationId xmlns:a16="http://schemas.microsoft.com/office/drawing/2014/main" id="{81EA82F7-9EBE-4878-B559-9394278C8B00}"/>
              </a:ext>
            </a:extLst>
          </p:cNvPr>
          <p:cNvSpPr txBox="1">
            <a:spLocks/>
          </p:cNvSpPr>
          <p:nvPr/>
        </p:nvSpPr>
        <p:spPr>
          <a:xfrm>
            <a:off x="339650" y="5559485"/>
            <a:ext cx="10017862" cy="4422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a</a:t>
            </a:r>
          </a:p>
        </p:txBody>
      </p:sp>
    </p:spTree>
    <p:extLst>
      <p:ext uri="{BB962C8B-B14F-4D97-AF65-F5344CB8AC3E}">
        <p14:creationId xmlns:p14="http://schemas.microsoft.com/office/powerpoint/2010/main" val="3005692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グラフ 17">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628561562"/>
              </p:ext>
            </p:extLst>
          </p:nvPr>
        </p:nvGraphicFramePr>
        <p:xfrm>
          <a:off x="5529053" y="1348773"/>
          <a:ext cx="6484582" cy="4316045"/>
        </p:xfrm>
        <a:graphic>
          <a:graphicData uri="http://schemas.openxmlformats.org/drawingml/2006/chart">
            <c:chart xmlns:c="http://schemas.openxmlformats.org/drawingml/2006/chart" xmlns:r="http://schemas.openxmlformats.org/officeDocument/2006/relationships" r:id="rId4"/>
          </a:graphicData>
        </a:graphic>
      </p:graphicFrame>
      <p:sp>
        <p:nvSpPr>
          <p:cNvPr id="2" name="スライド番号プレースホルダー 1">
            <a:extLst>
              <a:ext uri="{FF2B5EF4-FFF2-40B4-BE49-F238E27FC236}">
                <a16:creationId xmlns:a16="http://schemas.microsoft.com/office/drawing/2014/main" id="{FDF45BF8-325B-4BBF-B8C1-E11E002B6C3A}"/>
              </a:ext>
            </a:extLst>
          </p:cNvPr>
          <p:cNvSpPr>
            <a:spLocks noGrp="1"/>
          </p:cNvSpPr>
          <p:nvPr>
            <p:ph type="sldNum" sz="quarter" idx="12"/>
          </p:nvPr>
        </p:nvSpPr>
        <p:spPr/>
        <p:txBody>
          <a:bodyPr/>
          <a:lstStyle/>
          <a:p>
            <a:fld id="{B63654C5-1636-4F20-A03F-ECD4CCF9462E}" type="slidenum">
              <a:rPr kumimoji="1" lang="ja-JP" altLang="en-US" smtClean="0"/>
              <a:t>24</a:t>
            </a:fld>
            <a:endParaRPr kumimoji="1" lang="ja-JP" altLang="en-US"/>
          </a:p>
        </p:txBody>
      </p:sp>
      <p:sp>
        <p:nvSpPr>
          <p:cNvPr id="3" name="フッター プレースホルダー 2">
            <a:extLst>
              <a:ext uri="{FF2B5EF4-FFF2-40B4-BE49-F238E27FC236}">
                <a16:creationId xmlns:a16="http://schemas.microsoft.com/office/drawing/2014/main" id="{3CD1B332-6F6F-4016-BF35-899A96B4111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21" name="タイトル 20">
            <a:extLst>
              <a:ext uri="{FF2B5EF4-FFF2-40B4-BE49-F238E27FC236}">
                <a16:creationId xmlns:a16="http://schemas.microsoft.com/office/drawing/2014/main" id="{D2C14EE1-B026-4E8A-9D19-764E0D7DE7A6}"/>
              </a:ext>
            </a:extLst>
          </p:cNvPr>
          <p:cNvSpPr>
            <a:spLocks noGrp="1"/>
          </p:cNvSpPr>
          <p:nvPr>
            <p:ph type="title"/>
          </p:nvPr>
        </p:nvSpPr>
        <p:spPr/>
        <p:txBody>
          <a:bodyPr>
            <a:normAutofit/>
          </a:bodyPr>
          <a:lstStyle/>
          <a:p>
            <a:r>
              <a:rPr kumimoji="1" lang="ja-JP" altLang="en-US" dirty="0"/>
              <a:t>結果</a:t>
            </a:r>
          </a:p>
        </p:txBody>
      </p:sp>
      <p:sp>
        <p:nvSpPr>
          <p:cNvPr id="23" name="コンテンツ プレースホルダー 22">
            <a:extLst>
              <a:ext uri="{FF2B5EF4-FFF2-40B4-BE49-F238E27FC236}">
                <a16:creationId xmlns:a16="http://schemas.microsoft.com/office/drawing/2014/main" id="{582297A6-0FCA-4F3F-98DC-6A31443D3638}"/>
              </a:ext>
            </a:extLst>
          </p:cNvPr>
          <p:cNvSpPr>
            <a:spLocks noGrp="1"/>
          </p:cNvSpPr>
          <p:nvPr>
            <p:ph idx="4294967295"/>
          </p:nvPr>
        </p:nvSpPr>
        <p:spPr>
          <a:xfrm>
            <a:off x="374931" y="2039146"/>
            <a:ext cx="4959070" cy="365126"/>
          </a:xfrm>
        </p:spPr>
        <p:txBody>
          <a:bodyPr>
            <a:normAutofit fontScale="40000" lnSpcReduction="20000"/>
          </a:bodyPr>
          <a:lstStyle/>
          <a:p>
            <a:r>
              <a:rPr kumimoji="1" lang="ja-JP" altLang="en-US" dirty="0"/>
              <a:t>・</a:t>
            </a:r>
            <a:r>
              <a:rPr kumimoji="1" lang="en-US" altLang="ja-JP" dirty="0"/>
              <a:t>Punch</a:t>
            </a:r>
            <a:r>
              <a:rPr kumimoji="1" lang="ja-JP" altLang="en-US" dirty="0" err="1"/>
              <a:t>が落</a:t>
            </a:r>
            <a:r>
              <a:rPr kumimoji="1" lang="ja-JP" altLang="en-US" dirty="0"/>
              <a:t>下していないときには、粒子数は線形</a:t>
            </a:r>
            <a:r>
              <a:rPr lang="ja-JP" altLang="en-US" dirty="0"/>
              <a:t>的に</a:t>
            </a:r>
            <a:r>
              <a:rPr kumimoji="1" lang="ja-JP" altLang="en-US" dirty="0"/>
              <a:t>変化する</a:t>
            </a:r>
            <a:endParaRPr kumimoji="1" lang="en-US" altLang="ja-JP" dirty="0"/>
          </a:p>
        </p:txBody>
      </p:sp>
      <p:sp>
        <p:nvSpPr>
          <p:cNvPr id="25" name="コンテンツ プレースホルダー 24">
            <a:extLst>
              <a:ext uri="{FF2B5EF4-FFF2-40B4-BE49-F238E27FC236}">
                <a16:creationId xmlns:a16="http://schemas.microsoft.com/office/drawing/2014/main" id="{A66CDCEC-AB43-4D6B-8C6B-D6E544CDBBB6}"/>
              </a:ext>
            </a:extLst>
          </p:cNvPr>
          <p:cNvSpPr>
            <a:spLocks noGrp="1"/>
          </p:cNvSpPr>
          <p:nvPr>
            <p:ph idx="1"/>
          </p:nvPr>
        </p:nvSpPr>
        <p:spPr>
          <a:xfrm>
            <a:off x="374931" y="1348774"/>
            <a:ext cx="2435176" cy="365125"/>
          </a:xfrm>
        </p:spPr>
        <p:txBody>
          <a:bodyPr>
            <a:normAutofit/>
          </a:bodyPr>
          <a:lstStyle/>
          <a:p>
            <a:r>
              <a:rPr lang="en-US" altLang="ja-JP" dirty="0"/>
              <a:t>Die</a:t>
            </a:r>
            <a:r>
              <a:rPr lang="ja-JP" altLang="en-US" dirty="0"/>
              <a:t>内部粒子数の推移</a:t>
            </a:r>
            <a:endParaRPr kumimoji="1" lang="ja-JP" altLang="en-US" dirty="0"/>
          </a:p>
        </p:txBody>
      </p:sp>
      <p:cxnSp>
        <p:nvCxnSpPr>
          <p:cNvPr id="6" name="直線矢印コネクタ 5">
            <a:extLst>
              <a:ext uri="{FF2B5EF4-FFF2-40B4-BE49-F238E27FC236}">
                <a16:creationId xmlns:a16="http://schemas.microsoft.com/office/drawing/2014/main" id="{DE90E44A-1E4C-4543-A907-62A6A1F0C76E}"/>
              </a:ext>
            </a:extLst>
          </p:cNvPr>
          <p:cNvCxnSpPr>
            <a:cxnSpLocks/>
          </p:cNvCxnSpPr>
          <p:nvPr/>
        </p:nvCxnSpPr>
        <p:spPr>
          <a:xfrm>
            <a:off x="5422902" y="2306024"/>
            <a:ext cx="3066471" cy="572258"/>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pic>
        <p:nvPicPr>
          <p:cNvPr id="19" name="suction vs gravity_void fraction">
            <a:hlinkClick r:id="" action="ppaction://media"/>
            <a:extLst>
              <a:ext uri="{FF2B5EF4-FFF2-40B4-BE49-F238E27FC236}">
                <a16:creationId xmlns:a16="http://schemas.microsoft.com/office/drawing/2014/main" id="{67BFFE34-E41A-4F4B-BADA-7956706DB5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8829" y="3504207"/>
            <a:ext cx="3253270" cy="2160611"/>
          </a:xfrm>
          <a:prstGeom prst="rect">
            <a:avLst/>
          </a:prstGeom>
          <a:ln w="19050">
            <a:solidFill>
              <a:srgbClr val="808080"/>
            </a:solidFill>
          </a:ln>
        </p:spPr>
      </p:pic>
      <p:sp>
        <p:nvSpPr>
          <p:cNvPr id="20" name="楕円 19">
            <a:extLst>
              <a:ext uri="{FF2B5EF4-FFF2-40B4-BE49-F238E27FC236}">
                <a16:creationId xmlns:a16="http://schemas.microsoft.com/office/drawing/2014/main" id="{62DA2269-2D43-4C92-A225-3FDE4FA15CD3}"/>
              </a:ext>
            </a:extLst>
          </p:cNvPr>
          <p:cNvSpPr/>
          <p:nvPr/>
        </p:nvSpPr>
        <p:spPr>
          <a:xfrm rot="19911304">
            <a:off x="7461912" y="2641733"/>
            <a:ext cx="3182630" cy="381727"/>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76B2F069-516E-481A-A71C-7A966FC5A1DD}"/>
              </a:ext>
            </a:extLst>
          </p:cNvPr>
          <p:cNvSpPr/>
          <p:nvPr/>
        </p:nvSpPr>
        <p:spPr>
          <a:xfrm rot="19872253">
            <a:off x="6192992" y="3819239"/>
            <a:ext cx="4320264" cy="412474"/>
          </a:xfrm>
          <a:prstGeom prst="ellipse">
            <a:avLst/>
          </a:prstGeom>
          <a:noFill/>
          <a:ln>
            <a:solidFill>
              <a:srgbClr val="80808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31646431-A453-43A0-8872-66695517E53F}"/>
              </a:ext>
            </a:extLst>
          </p:cNvPr>
          <p:cNvCxnSpPr>
            <a:cxnSpLocks/>
          </p:cNvCxnSpPr>
          <p:nvPr/>
        </p:nvCxnSpPr>
        <p:spPr>
          <a:xfrm>
            <a:off x="5440151" y="2306024"/>
            <a:ext cx="2259513" cy="1819167"/>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50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repeatCount="indefinite" fill="hold" display="0">
                  <p:stCondLst>
                    <p:cond delay="indefinite"/>
                  </p:stCondLst>
                </p:cTn>
                <p:tgtEl>
                  <p:spTgt spid="1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B25B090-411B-43E2-99FF-9862E6A53268}"/>
              </a:ext>
            </a:extLst>
          </p:cNvPr>
          <p:cNvSpPr>
            <a:spLocks noGrp="1"/>
          </p:cNvSpPr>
          <p:nvPr>
            <p:ph type="sldNum" sz="quarter" idx="12"/>
          </p:nvPr>
        </p:nvSpPr>
        <p:spPr/>
        <p:txBody>
          <a:bodyPr/>
          <a:lstStyle/>
          <a:p>
            <a:fld id="{B63654C5-1636-4F20-A03F-ECD4CCF9462E}" type="slidenum">
              <a:rPr kumimoji="1" lang="ja-JP" altLang="en-US" smtClean="0"/>
              <a:t>3</a:t>
            </a:fld>
            <a:endParaRPr kumimoji="1" lang="ja-JP" altLang="en-US"/>
          </a:p>
        </p:txBody>
      </p:sp>
      <p:sp>
        <p:nvSpPr>
          <p:cNvPr id="3" name="フッター プレースホルダー 2">
            <a:extLst>
              <a:ext uri="{FF2B5EF4-FFF2-40B4-BE49-F238E27FC236}">
                <a16:creationId xmlns:a16="http://schemas.microsoft.com/office/drawing/2014/main" id="{AFCBAD13-551A-4923-8924-838A11C3D2DE}"/>
              </a:ext>
            </a:extLst>
          </p:cNvPr>
          <p:cNvSpPr>
            <a:spLocks noGrp="1"/>
          </p:cNvSpPr>
          <p:nvPr>
            <p:ph type="ftr" sz="quarter" idx="3"/>
          </p:nvPr>
        </p:nvSpPr>
        <p:spPr>
          <a:xfrm>
            <a:off x="715370" y="6378119"/>
            <a:ext cx="5503270" cy="365125"/>
          </a:xfrm>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uFill>
                  <a:solidFill>
                    <a:srgbClr val="FF695E"/>
                  </a:solidFill>
                </a:uFill>
              </a:rPr>
              <a:t>既存の研究</a:t>
            </a:r>
            <a:endParaRPr lang="en-US" altLang="ja-JP" dirty="0">
              <a:uFill>
                <a:solidFill>
                  <a:srgbClr val="FF695E"/>
                </a:solidFill>
              </a:uFill>
            </a:endParaRPr>
          </a:p>
        </p:txBody>
      </p:sp>
      <p:sp>
        <p:nvSpPr>
          <p:cNvPr id="25" name="テキスト ボックス 24">
            <a:extLst>
              <a:ext uri="{FF2B5EF4-FFF2-40B4-BE49-F238E27FC236}">
                <a16:creationId xmlns:a16="http://schemas.microsoft.com/office/drawing/2014/main" id="{BC0AA4E4-D448-4334-A66B-C28E09026CCE}"/>
              </a:ext>
            </a:extLst>
          </p:cNvPr>
          <p:cNvSpPr txBox="1"/>
          <p:nvPr/>
        </p:nvSpPr>
        <p:spPr>
          <a:xfrm>
            <a:off x="380999" y="1397540"/>
            <a:ext cx="9985544" cy="461665"/>
          </a:xfrm>
          <a:prstGeom prst="rect">
            <a:avLst/>
          </a:prstGeom>
          <a:noFill/>
        </p:spPr>
        <p:txBody>
          <a:bodyPr wrap="square" rtlCol="0">
            <a:spAutoFit/>
          </a:bodyPr>
          <a:lstStyle/>
          <a:p>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法の有用性が確認されている</a:t>
            </a:r>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(Guo et al., 2010)</a:t>
            </a:r>
            <a:endParaRPr kumimoji="1" lang="en-US" altLang="ja-JP" sz="16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846E56FD-098E-4E72-B8F3-71F5461D04DB}"/>
              </a:ext>
            </a:extLst>
          </p:cNvPr>
          <p:cNvSpPr txBox="1"/>
          <p:nvPr/>
        </p:nvSpPr>
        <p:spPr>
          <a:xfrm>
            <a:off x="740785" y="1951672"/>
            <a:ext cx="10474682" cy="646331"/>
          </a:xfrm>
          <a:prstGeom prst="rect">
            <a:avLst/>
          </a:prstGeom>
          <a:noFill/>
        </p:spPr>
        <p:txBody>
          <a:bodyPr wrap="square" rtlCol="0">
            <a:spAutoFit/>
          </a:bodyPr>
          <a:lstStyle/>
          <a:p>
            <a:r>
              <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の数値解析に</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たいして、</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法が有効であることが確認された。</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また、</a:t>
            </a:r>
            <a:r>
              <a:rPr lang="en-US" altLang="ja-JP"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の落下速度が粒子の充填速度および充填効率に影響</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を及ぼすことがわかった。</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正方形/長方形 26">
            <a:extLst>
              <a:ext uri="{FF2B5EF4-FFF2-40B4-BE49-F238E27FC236}">
                <a16:creationId xmlns:a16="http://schemas.microsoft.com/office/drawing/2014/main" id="{C959C1D8-7FC3-47D5-874F-F8A5627F2C9F}"/>
              </a:ext>
            </a:extLst>
          </p:cNvPr>
          <p:cNvSpPr/>
          <p:nvPr/>
        </p:nvSpPr>
        <p:spPr>
          <a:xfrm flipH="1">
            <a:off x="598431" y="1951672"/>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F3B615B-52D5-486D-94C1-1740A240A104}"/>
              </a:ext>
            </a:extLst>
          </p:cNvPr>
          <p:cNvSpPr txBox="1"/>
          <p:nvPr/>
        </p:nvSpPr>
        <p:spPr>
          <a:xfrm>
            <a:off x="380999" y="2821658"/>
            <a:ext cx="10474682" cy="461665"/>
          </a:xfrm>
          <a:prstGeom prst="rect">
            <a:avLst/>
          </a:prstGeom>
          <a:noFill/>
        </p:spPr>
        <p:txBody>
          <a:bodyPr wrap="square" rtlCol="0">
            <a:spAutoFit/>
          </a:bodyPr>
          <a:lstStyle/>
          <a:p>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圧力勾配の発生</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が数値解析で確認されている</a:t>
            </a:r>
            <a:r>
              <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6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(Wu and Guo, 2012)</a:t>
            </a:r>
            <a:endParaRPr kumimoji="1" lang="en-US" altLang="ja-JP" sz="16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83575369-7D47-4632-97C0-1CFE735F7976}"/>
              </a:ext>
            </a:extLst>
          </p:cNvPr>
          <p:cNvSpPr txBox="1"/>
          <p:nvPr/>
        </p:nvSpPr>
        <p:spPr>
          <a:xfrm>
            <a:off x="740785" y="3375790"/>
            <a:ext cx="10474682" cy="646331"/>
          </a:xfrm>
          <a:prstGeom prst="rect">
            <a:avLst/>
          </a:prstGeom>
          <a:noFill/>
        </p:spPr>
        <p:txBody>
          <a:bodyPr wrap="square" rtlCol="0">
            <a:spAutoFit/>
          </a:bodyPr>
          <a:lstStyle/>
          <a:p>
            <a:r>
              <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の落下により圧力勾配が発生することが数値解析で確認された。</a:t>
            </a:r>
            <a:endPar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また、</a:t>
            </a:r>
            <a:r>
              <a:rPr kumimoji="1"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空隙率の変化について、数値解析を用い</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た考察がおこなわれた。</a:t>
            </a:r>
            <a:endParaRPr kumimoji="1"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F9E82016-A00F-4057-A34A-C30CC514B035}"/>
              </a:ext>
            </a:extLst>
          </p:cNvPr>
          <p:cNvSpPr/>
          <p:nvPr/>
        </p:nvSpPr>
        <p:spPr>
          <a:xfrm flipH="1">
            <a:off x="608149" y="3375790"/>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3D208E18-62DE-412A-A14A-5DF66C82AADB}"/>
              </a:ext>
            </a:extLst>
          </p:cNvPr>
          <p:cNvPicPr>
            <a:picLocks noChangeAspect="1"/>
          </p:cNvPicPr>
          <p:nvPr/>
        </p:nvPicPr>
        <p:blipFill>
          <a:blip r:embed="rId2"/>
          <a:stretch>
            <a:fillRect/>
          </a:stretch>
        </p:blipFill>
        <p:spPr>
          <a:xfrm>
            <a:off x="4982966" y="4245776"/>
            <a:ext cx="2739776" cy="1618430"/>
          </a:xfrm>
          <a:prstGeom prst="rect">
            <a:avLst/>
          </a:prstGeom>
          <a:ln w="19050">
            <a:solidFill>
              <a:srgbClr val="808080"/>
            </a:solidFill>
          </a:ln>
        </p:spPr>
      </p:pic>
      <p:pic>
        <p:nvPicPr>
          <p:cNvPr id="10" name="図 9">
            <a:extLst>
              <a:ext uri="{FF2B5EF4-FFF2-40B4-BE49-F238E27FC236}">
                <a16:creationId xmlns:a16="http://schemas.microsoft.com/office/drawing/2014/main" id="{03B358F5-CE0D-482F-AA87-2CFE515F0033}"/>
              </a:ext>
            </a:extLst>
          </p:cNvPr>
          <p:cNvPicPr>
            <a:picLocks noChangeAspect="1"/>
          </p:cNvPicPr>
          <p:nvPr/>
        </p:nvPicPr>
        <p:blipFill>
          <a:blip r:embed="rId3"/>
          <a:stretch>
            <a:fillRect/>
          </a:stretch>
        </p:blipFill>
        <p:spPr>
          <a:xfrm>
            <a:off x="8249063" y="3686475"/>
            <a:ext cx="3631020" cy="2177731"/>
          </a:xfrm>
          <a:prstGeom prst="rect">
            <a:avLst/>
          </a:prstGeom>
          <a:ln w="19050">
            <a:solidFill>
              <a:srgbClr val="808080"/>
            </a:solidFill>
          </a:ln>
        </p:spPr>
      </p:pic>
      <p:sp>
        <p:nvSpPr>
          <p:cNvPr id="17" name="テキスト ボックス 16">
            <a:extLst>
              <a:ext uri="{FF2B5EF4-FFF2-40B4-BE49-F238E27FC236}">
                <a16:creationId xmlns:a16="http://schemas.microsoft.com/office/drawing/2014/main" id="{01012CC3-2C63-4886-9A2A-93CA8B7DE520}"/>
              </a:ext>
            </a:extLst>
          </p:cNvPr>
          <p:cNvSpPr txBox="1"/>
          <p:nvPr/>
        </p:nvSpPr>
        <p:spPr>
          <a:xfrm>
            <a:off x="5668626" y="5960903"/>
            <a:ext cx="5187055" cy="253916"/>
          </a:xfrm>
          <a:prstGeom prst="rect">
            <a:avLst/>
          </a:prstGeom>
          <a:noFill/>
        </p:spPr>
        <p:txBody>
          <a:bodyPr wrap="square" rtlCol="0">
            <a:spAutoFit/>
          </a:bodyPr>
          <a:lstStyle/>
          <a:p>
            <a:r>
              <a:rPr kumimoji="1"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体系モデル</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左</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全体概念図</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右</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(Wu and Guo, 2012 </a:t>
            </a:r>
            <a:r>
              <a:rPr lang="ja-JP" altLang="en-US"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より引用</a:t>
            </a:r>
            <a:r>
              <a:rPr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05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11323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B25B090-411B-43E2-99FF-9862E6A53268}"/>
              </a:ext>
            </a:extLst>
          </p:cNvPr>
          <p:cNvSpPr>
            <a:spLocks noGrp="1"/>
          </p:cNvSpPr>
          <p:nvPr>
            <p:ph type="sldNum" sz="quarter" idx="12"/>
          </p:nvPr>
        </p:nvSpPr>
        <p:spPr/>
        <p:txBody>
          <a:bodyPr/>
          <a:lstStyle/>
          <a:p>
            <a:fld id="{B63654C5-1636-4F20-A03F-ECD4CCF9462E}" type="slidenum">
              <a:rPr kumimoji="1" lang="ja-JP" altLang="en-US" smtClean="0"/>
              <a:t>4</a:t>
            </a:fld>
            <a:endParaRPr kumimoji="1" lang="ja-JP" altLang="en-US"/>
          </a:p>
        </p:txBody>
      </p:sp>
      <p:sp>
        <p:nvSpPr>
          <p:cNvPr id="3" name="フッター プレースホルダー 2">
            <a:extLst>
              <a:ext uri="{FF2B5EF4-FFF2-40B4-BE49-F238E27FC236}">
                <a16:creationId xmlns:a16="http://schemas.microsoft.com/office/drawing/2014/main" id="{AFCBAD13-551A-4923-8924-838A11C3D2DE}"/>
              </a:ext>
            </a:extLst>
          </p:cNvPr>
          <p:cNvSpPr>
            <a:spLocks noGrp="1"/>
          </p:cNvSpPr>
          <p:nvPr>
            <p:ph type="ftr" sz="quarter" idx="3"/>
          </p:nvPr>
        </p:nvSpPr>
        <p:spPr>
          <a:xfrm>
            <a:off x="715370" y="6378119"/>
            <a:ext cx="5503270" cy="365125"/>
          </a:xfrm>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ja-JP" altLang="en-US" dirty="0"/>
              <a:t>既存の問題</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380998" y="1521597"/>
            <a:ext cx="8737601"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 Punch</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速度への依存性が定量的に把握されていない</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714509" y="2027742"/>
            <a:ext cx="10474682" cy="923330"/>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の落下速度を上昇させると、粒子の充填速度・充填量が改善されることがわかっている。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しかし、その影響については定性的な把握にとどまっている。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また、速度依存性がわからなければ、最適化を行うことは難しい。</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608150" y="2027742"/>
            <a:ext cx="36000" cy="864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987A4D5-0207-437D-A4A1-ACA37B1B20DB}"/>
              </a:ext>
            </a:extLst>
          </p:cNvPr>
          <p:cNvSpPr txBox="1"/>
          <p:nvPr/>
        </p:nvSpPr>
        <p:spPr>
          <a:xfrm>
            <a:off x="380998" y="3429000"/>
            <a:ext cx="8136904"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落下時における粒子の流れが詳細に把握されていない</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714507" y="3935145"/>
            <a:ext cx="10474682" cy="646331"/>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粒子群の落下中の流れ、および最終的な充填状態については定性的な把握にとどまっている。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しかし、それらの定量的な把握は最適化に必須である。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608146" y="3890665"/>
            <a:ext cx="36000" cy="646331"/>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4404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B25B090-411B-43E2-99FF-9862E6A53268}"/>
              </a:ext>
            </a:extLst>
          </p:cNvPr>
          <p:cNvSpPr>
            <a:spLocks noGrp="1"/>
          </p:cNvSpPr>
          <p:nvPr>
            <p:ph type="sldNum" sz="quarter" idx="12"/>
          </p:nvPr>
        </p:nvSpPr>
        <p:spPr/>
        <p:txBody>
          <a:bodyPr/>
          <a:lstStyle/>
          <a:p>
            <a:fld id="{B63654C5-1636-4F20-A03F-ECD4CCF9462E}" type="slidenum">
              <a:rPr kumimoji="1" lang="ja-JP" altLang="en-US" smtClean="0"/>
              <a:t>5</a:t>
            </a:fld>
            <a:endParaRPr kumimoji="1" lang="ja-JP" altLang="en-US"/>
          </a:p>
        </p:txBody>
      </p:sp>
      <p:sp>
        <p:nvSpPr>
          <p:cNvPr id="3" name="フッター プレースホルダー 2">
            <a:extLst>
              <a:ext uri="{FF2B5EF4-FFF2-40B4-BE49-F238E27FC236}">
                <a16:creationId xmlns:a16="http://schemas.microsoft.com/office/drawing/2014/main" id="{AFCBAD13-551A-4923-8924-838A11C3D2DE}"/>
              </a:ext>
            </a:extLst>
          </p:cNvPr>
          <p:cNvSpPr>
            <a:spLocks noGrp="1"/>
          </p:cNvSpPr>
          <p:nvPr>
            <p:ph type="ftr" sz="quarter" idx="3"/>
          </p:nvPr>
        </p:nvSpPr>
        <p:spPr>
          <a:xfrm>
            <a:off x="715370" y="6378119"/>
            <a:ext cx="5503270" cy="365125"/>
          </a:xfrm>
        </p:spPr>
        <p:txBody>
          <a:bodyPr/>
          <a:lstStyle/>
          <a:p>
            <a:r>
              <a:rPr lang="ja-JP" altLang="en-US" dirty="0"/>
              <a:t>東京大学大学院工学系研究科</a:t>
            </a:r>
            <a:endParaRPr lang="en-US" altLang="ja-JP" dirty="0"/>
          </a:p>
          <a:p>
            <a:r>
              <a:rPr lang="ja-JP" altLang="en-US" dirty="0"/>
              <a:t>レジリエンス工学研究センター</a:t>
            </a:r>
            <a:r>
              <a:rPr lang="en-US" altLang="ja-JP" dirty="0"/>
              <a:t>/</a:t>
            </a:r>
            <a:r>
              <a:rPr lang="ja-JP" altLang="en-US" dirty="0"/>
              <a:t>原子力国際専攻　酒井研究室</a:t>
            </a:r>
            <a:endParaRPr lang="en-US" altLang="ja-JP" dirty="0"/>
          </a:p>
        </p:txBody>
      </p:sp>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研究の目的</a:t>
            </a:r>
            <a:endParaRPr kumimoji="1" lang="ja-JP" altLang="en-US" dirty="0"/>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380999" y="1521597"/>
            <a:ext cx="8136904"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 </a:t>
            </a:r>
            <a:r>
              <a:rPr lang="en-US" altLang="ja-JP"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a:t>
            </a:r>
            <a:r>
              <a:rPr kumimoji="1" lang="ja-JP" altLang="en-US" sz="2400" u="sng"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速度への依存性</a:t>
            </a:r>
            <a:r>
              <a:rPr kumimoji="1"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を明らかにする</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714509" y="2027742"/>
            <a:ext cx="10474682" cy="923330"/>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の最適化において必須となる、</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落下速度への依存性を明らかにする。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落下速度の変化に対して、充填スピード・最終的な充填状態などがどのように変化していくのかを明らかにする。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608150" y="2027742"/>
            <a:ext cx="36000" cy="864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987A4D5-0207-437D-A4A1-ACA37B1B20DB}"/>
              </a:ext>
            </a:extLst>
          </p:cNvPr>
          <p:cNvSpPr txBox="1"/>
          <p:nvPr/>
        </p:nvSpPr>
        <p:spPr>
          <a:xfrm>
            <a:off x="380999" y="3429000"/>
            <a:ext cx="8136904"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粒子の流れをより詳細に把握する</a:t>
            </a:r>
            <a:endParaRPr kumimoji="1"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714509" y="3935145"/>
            <a:ext cx="10474682" cy="923330"/>
          </a:xfrm>
          <a:prstGeom prst="rect">
            <a:avLst/>
          </a:prstGeom>
          <a:noFill/>
        </p:spPr>
        <p:txBody>
          <a:bodyPr wrap="square" rtlCol="0">
            <a:spAutoFit/>
          </a:bodyPr>
          <a:lstStyle/>
          <a:p>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Suction-filling</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のメカニズムについてより詳細な分析を行うため、充填中における粒子の流れをより具体的に把握する。そのために、定量的な値を用いた分析を行い、流れを支配している要因が何であるのかを明らかにする。</a:t>
            </a:r>
            <a:endPar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608148" y="3890665"/>
            <a:ext cx="36000" cy="92333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045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B567F72-7F71-49E6-B604-F4478A4E2F64}"/>
              </a:ext>
            </a:extLst>
          </p:cNvPr>
          <p:cNvSpPr>
            <a:spLocks noGrp="1"/>
          </p:cNvSpPr>
          <p:nvPr>
            <p:ph type="sldNum" sz="quarter" idx="12"/>
          </p:nvPr>
        </p:nvSpPr>
        <p:spPr/>
        <p:txBody>
          <a:bodyPr/>
          <a:lstStyle/>
          <a:p>
            <a:fld id="{B63654C5-1636-4F20-A03F-ECD4CCF9462E}" type="slidenum">
              <a:rPr kumimoji="1" lang="ja-JP" altLang="en-US" smtClean="0"/>
              <a:t>6</a:t>
            </a:fld>
            <a:endParaRPr kumimoji="1" lang="ja-JP" altLang="en-US"/>
          </a:p>
        </p:txBody>
      </p:sp>
      <p:sp>
        <p:nvSpPr>
          <p:cNvPr id="3" name="フッター プレースホルダー 2">
            <a:extLst>
              <a:ext uri="{FF2B5EF4-FFF2-40B4-BE49-F238E27FC236}">
                <a16:creationId xmlns:a16="http://schemas.microsoft.com/office/drawing/2014/main" id="{2818BB5B-99DE-4D2B-A007-8909EB8B71B8}"/>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5B7C6EDE-2B01-432B-A465-09E79DE37B7A}"/>
              </a:ext>
            </a:extLst>
          </p:cNvPr>
          <p:cNvSpPr>
            <a:spLocks noGrp="1"/>
          </p:cNvSpPr>
          <p:nvPr>
            <p:ph type="title"/>
          </p:nvPr>
        </p:nvSpPr>
        <p:spPr/>
        <p:txBody>
          <a:bodyPr>
            <a:normAutofit/>
          </a:bodyPr>
          <a:lstStyle/>
          <a:p>
            <a:r>
              <a:rPr lang="ja-JP" altLang="en-US" dirty="0"/>
              <a:t>条件</a:t>
            </a:r>
            <a:endParaRPr kumimoji="1" lang="ja-JP" altLang="en-US" dirty="0"/>
          </a:p>
        </p:txBody>
      </p:sp>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2475107103"/>
                  </p:ext>
                </p:extLst>
              </p:nvPr>
            </p:nvGraphicFramePr>
            <p:xfrm>
              <a:off x="663256" y="1569876"/>
              <a:ext cx="3436134" cy="3876594"/>
            </p:xfrm>
            <a:graphic>
              <a:graphicData uri="http://schemas.openxmlformats.org/drawingml/2006/table">
                <a:tbl>
                  <a:tblPr>
                    <a:tableStyleId>{616DA210-FB5B-4158-B5E0-FEB733F419BA}</a:tableStyleId>
                  </a:tblPr>
                  <a:tblGrid>
                    <a:gridCol w="1718067">
                      <a:extLst>
                        <a:ext uri="{9D8B030D-6E8A-4147-A177-3AD203B41FA5}">
                          <a16:colId xmlns:a16="http://schemas.microsoft.com/office/drawing/2014/main" val="20000"/>
                        </a:ext>
                      </a:extLst>
                    </a:gridCol>
                    <a:gridCol w="1718067">
                      <a:extLst>
                        <a:ext uri="{9D8B030D-6E8A-4147-A177-3AD203B41FA5}">
                          <a16:colId xmlns:a16="http://schemas.microsoft.com/office/drawing/2014/main" val="20001"/>
                        </a:ext>
                      </a:extLst>
                    </a:gridCol>
                  </a:tblGrid>
                  <a:tr h="497381">
                    <a:tc gridSpan="2">
                      <a:txBody>
                        <a:bodyPr/>
                        <a:lstStyle/>
                        <a:p>
                          <a:pPr algn="ctr" fontAlgn="ctr"/>
                          <a:r>
                            <a:rPr lang="en-US" sz="1100" b="1" u="none" strike="noStrike" dirty="0">
                              <a:effectLst/>
                            </a:rPr>
                            <a:t>Gas</a:t>
                          </a:r>
                          <a:r>
                            <a:rPr lang="ja-JP" altLang="en-US" sz="1100" b="1" u="none" strike="noStrike" dirty="0">
                              <a:effectLst/>
                            </a:rPr>
                            <a:t> </a:t>
                          </a:r>
                          <a:r>
                            <a:rPr lang="en-US" altLang="ja-JP" sz="1100" b="1" u="none" strike="noStrike" dirty="0">
                              <a:effectLst/>
                            </a:rPr>
                            <a:t>phase</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hMerge="1">
                      <a:txBody>
                        <a:bodyPr/>
                        <a:lstStyle/>
                        <a:p>
                          <a:endParaRPr kumimoji="1" lang="ja-JP" altLang="en-US"/>
                        </a:p>
                      </a:txBody>
                      <a:tcPr/>
                    </a:tc>
                    <a:extLst>
                      <a:ext uri="{0D108BD9-81ED-4DB2-BD59-A6C34878D82A}">
                        <a16:rowId xmlns:a16="http://schemas.microsoft.com/office/drawing/2014/main" val="10000"/>
                      </a:ext>
                    </a:extLst>
                  </a:tr>
                  <a:tr h="384703">
                    <a:tc>
                      <a:txBody>
                        <a:bodyPr/>
                        <a:lstStyle/>
                        <a:p>
                          <a:pPr algn="l" fontAlgn="ctr"/>
                          <a:r>
                            <a:rPr lang="en-US" sz="1100" u="none" strike="noStrike" dirty="0">
                              <a:effectLst/>
                            </a:rPr>
                            <a:t> Viscosity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14:m>
                            <m:oMath xmlns:m="http://schemas.openxmlformats.org/officeDocument/2006/math">
                              <m:r>
                                <a:rPr lang="en-US" altLang="ja-JP" sz="1100" u="none" strike="noStrike" dirty="0" smtClean="0">
                                  <a:effectLst/>
                                  <a:latin typeface="Cambria Math" panose="02040503050406030204" pitchFamily="18" charset="0"/>
                                </a:rPr>
                                <m:t> 1.8×</m:t>
                              </m:r>
                              <m:sSup>
                                <m:sSupPr>
                                  <m:ctrlPr>
                                    <a:rPr lang="en-US" altLang="ja-JP" sz="1100" i="1" u="none" strike="noStrike" dirty="0" smtClean="0">
                                      <a:effectLst/>
                                      <a:latin typeface="Cambria Math" panose="02040503050406030204" pitchFamily="18" charset="0"/>
                                    </a:rPr>
                                  </m:ctrlPr>
                                </m:sSupPr>
                                <m:e>
                                  <m:r>
                                    <a:rPr lang="en-US" altLang="ja-JP" sz="1100" u="none" strike="noStrike" dirty="0" smtClean="0">
                                      <a:effectLst/>
                                      <a:latin typeface="Cambria Math" panose="02040503050406030204" pitchFamily="18" charset="0"/>
                                    </a:rPr>
                                    <m:t>10</m:t>
                                  </m:r>
                                </m:e>
                                <m:sup>
                                  <m:r>
                                    <a:rPr lang="en-US" altLang="ja-JP" sz="1100" u="none" strike="noStrike" dirty="0" smtClean="0">
                                      <a:effectLst/>
                                      <a:latin typeface="Cambria Math" panose="02040503050406030204" pitchFamily="18" charset="0"/>
                                    </a:rPr>
                                    <m:t>−5</m:t>
                                  </m:r>
                                </m:sup>
                              </m:sSup>
                            </m:oMath>
                          </a14:m>
                          <a:r>
                            <a:rPr lang="en-US" altLang="ja-JP" sz="1100" u="none" strike="noStrike" dirty="0">
                              <a:effectLst/>
                            </a:rPr>
                            <a:t> [Pa</a:t>
                          </a:r>
                          <a:r>
                            <a:rPr lang="ja-JP" altLang="en-US" sz="1100" u="none" strike="noStrike" dirty="0">
                              <a:effectLst/>
                            </a:rPr>
                            <a:t>・</a:t>
                          </a:r>
                          <a:r>
                            <a:rPr lang="en-US" altLang="ja-JP" sz="1100" u="none" strike="noStrike" dirty="0">
                              <a:effectLst/>
                            </a:rPr>
                            <a:t>s]</a:t>
                          </a:r>
                          <a:endParaRPr lang="en-US" altLang="ja-JP"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1"/>
                      </a:ext>
                    </a:extLst>
                  </a:tr>
                  <a:tr h="399809">
                    <a:tc>
                      <a:txBody>
                        <a:bodyPr/>
                        <a:lstStyle/>
                        <a:p>
                          <a:pPr algn="l" fontAlgn="ctr"/>
                          <a:r>
                            <a:rPr lang="en-US" sz="1100" u="none" strike="noStrike" dirty="0">
                              <a:effectLst/>
                            </a:rPr>
                            <a:t> Density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1 [kg/m</a:t>
                          </a:r>
                          <a:r>
                            <a:rPr lang="en-US" altLang="ja-JP" sz="1100" u="none" strike="noStrike" baseline="30000" dirty="0">
                              <a:effectLst/>
                            </a:rPr>
                            <a:t>3</a:t>
                          </a:r>
                          <a:r>
                            <a:rPr lang="en-US" altLang="ja-JP" sz="1100" u="none" strike="noStrike" baseline="0" dirty="0">
                              <a:effectLst/>
                            </a:rPr>
                            <a:t>]</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val="10002"/>
                      </a:ext>
                    </a:extLst>
                  </a:tr>
                  <a:tr h="497381">
                    <a:tc gridSpan="2">
                      <a:txBody>
                        <a:bodyPr/>
                        <a:lstStyle/>
                        <a:p>
                          <a:pPr algn="ctr" fontAlgn="ctr"/>
                          <a:r>
                            <a:rPr lang="en-US" altLang="ja-JP" sz="1100" b="1" u="none" strike="noStrike" dirty="0">
                              <a:effectLst/>
                            </a:rPr>
                            <a:t>Solid phase</a:t>
                          </a:r>
                          <a:endParaRPr lang="ja-JP" altLang="en-US" sz="1100" b="1"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405043">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Density</a:t>
                          </a:r>
                        </a:p>
                      </a:txBody>
                      <a:tcPr marL="9525" marR="9525" marT="9525" marB="0" anchor="ctr"/>
                    </a:tc>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1500 </a:t>
                          </a:r>
                          <a:r>
                            <a:rPr lang="en-US" altLang="ja-JP" sz="1100" u="none" strike="noStrike" dirty="0">
                              <a:effectLst/>
                            </a:rPr>
                            <a:t>[kg/m</a:t>
                          </a:r>
                          <a:r>
                            <a:rPr lang="en-US" altLang="ja-JP" sz="1100" u="none" strike="noStrike" baseline="30000" dirty="0">
                              <a:effectLst/>
                            </a:rPr>
                            <a:t>3</a:t>
                          </a:r>
                          <a:r>
                            <a:rPr lang="en-US" altLang="ja-JP" sz="1100" u="none" strike="noStrike" baseline="0" dirty="0">
                              <a:effectLst/>
                            </a:rPr>
                            <a: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424046096"/>
                      </a:ext>
                    </a:extLst>
                  </a:tr>
                  <a:tr h="388384">
                    <a:tc>
                      <a:txBody>
                        <a:bodyPr/>
                        <a:lstStyle/>
                        <a:p>
                          <a:pPr algn="l" fontAlgn="ctr"/>
                          <a:r>
                            <a:rPr lang="en-US" sz="1100" u="none" strike="noStrike" dirty="0">
                              <a:effectLst/>
                            </a:rPr>
                            <a:t> Hamaker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0.0</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5"/>
                      </a:ext>
                    </a:extLst>
                  </a:tr>
                  <a:tr h="388385">
                    <a:tc>
                      <a:txBody>
                        <a:bodyPr/>
                        <a:lstStyle/>
                        <a:p>
                          <a:pPr algn="l" fontAlgn="ctr"/>
                          <a:r>
                            <a:rPr lang="en-US" sz="1100" u="none" strike="noStrike" dirty="0">
                              <a:effectLst/>
                            </a:rPr>
                            <a:t> Spring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50</a:t>
                          </a:r>
                          <a:r>
                            <a:rPr lang="en-US" sz="1100" u="none" strike="noStrike" baseline="0" dirty="0">
                              <a:effectLst/>
                            </a:rPr>
                            <a:t> [N/m] </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6"/>
                      </a:ext>
                    </a:extLst>
                  </a:tr>
                  <a:tr h="416619">
                    <a:tc>
                      <a:txBody>
                        <a:bodyPr/>
                        <a:lstStyle/>
                        <a:p>
                          <a:pPr algn="l" fontAlgn="ctr"/>
                          <a:r>
                            <a:rPr lang="en-US" sz="1100" u="none" strike="noStrike" dirty="0">
                              <a:effectLst/>
                            </a:rPr>
                            <a:t> Coefficient of restitution</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0.9</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7"/>
                      </a:ext>
                    </a:extLst>
                  </a:tr>
                  <a:tr h="4988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ja-JP" sz="1100" u="none" strike="noStrike" dirty="0">
                              <a:effectLst/>
                            </a:rPr>
                            <a:t> Coefficient of friction</a:t>
                          </a:r>
                        </a:p>
                        <a:p>
                          <a:pPr algn="l" fontAlgn="ct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0.3</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8"/>
                      </a:ext>
                    </a:extLst>
                  </a:tr>
                </a:tbl>
              </a:graphicData>
            </a:graphic>
          </p:graphicFrame>
        </mc:Choice>
        <mc:Fallback xmlns="">
          <p:graphicFrame>
            <p:nvGraphicFramePr>
              <p:cNvPr id="5" name="表 4">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2475107103"/>
                  </p:ext>
                </p:extLst>
              </p:nvPr>
            </p:nvGraphicFramePr>
            <p:xfrm>
              <a:off x="663256" y="1569876"/>
              <a:ext cx="3436134" cy="3876594"/>
            </p:xfrm>
            <a:graphic>
              <a:graphicData uri="http://schemas.openxmlformats.org/drawingml/2006/table">
                <a:tbl>
                  <a:tblPr>
                    <a:tableStyleId>{616DA210-FB5B-4158-B5E0-FEB733F419BA}</a:tableStyleId>
                  </a:tblPr>
                  <a:tblGrid>
                    <a:gridCol w="1718067">
                      <a:extLst>
                        <a:ext uri="{9D8B030D-6E8A-4147-A177-3AD203B41FA5}">
                          <a16:colId xmlns:a16="http://schemas.microsoft.com/office/drawing/2014/main" val="20000"/>
                        </a:ext>
                      </a:extLst>
                    </a:gridCol>
                    <a:gridCol w="1718067">
                      <a:extLst>
                        <a:ext uri="{9D8B030D-6E8A-4147-A177-3AD203B41FA5}">
                          <a16:colId xmlns:a16="http://schemas.microsoft.com/office/drawing/2014/main" val="20001"/>
                        </a:ext>
                      </a:extLst>
                    </a:gridCol>
                  </a:tblGrid>
                  <a:tr h="497381">
                    <a:tc gridSpan="2">
                      <a:txBody>
                        <a:bodyPr/>
                        <a:lstStyle/>
                        <a:p>
                          <a:pPr algn="ctr" fontAlgn="ctr"/>
                          <a:r>
                            <a:rPr lang="en-US" sz="1100" b="1" u="none" strike="noStrike" dirty="0">
                              <a:effectLst/>
                            </a:rPr>
                            <a:t>Gas</a:t>
                          </a:r>
                          <a:r>
                            <a:rPr lang="ja-JP" altLang="en-US" sz="1100" b="1" u="none" strike="noStrike" dirty="0">
                              <a:effectLst/>
                            </a:rPr>
                            <a:t> </a:t>
                          </a:r>
                          <a:r>
                            <a:rPr lang="en-US" altLang="ja-JP" sz="1100" b="1" u="none" strike="noStrike" dirty="0">
                              <a:effectLst/>
                            </a:rPr>
                            <a:t>phase</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hMerge="1">
                      <a:txBody>
                        <a:bodyPr/>
                        <a:lstStyle/>
                        <a:p>
                          <a:endParaRPr kumimoji="1" lang="ja-JP" altLang="en-US"/>
                        </a:p>
                      </a:txBody>
                      <a:tcPr/>
                    </a:tc>
                    <a:extLst>
                      <a:ext uri="{0D108BD9-81ED-4DB2-BD59-A6C34878D82A}">
                        <a16:rowId xmlns:a16="http://schemas.microsoft.com/office/drawing/2014/main" val="10000"/>
                      </a:ext>
                    </a:extLst>
                  </a:tr>
                  <a:tr h="384703">
                    <a:tc>
                      <a:txBody>
                        <a:bodyPr/>
                        <a:lstStyle/>
                        <a:p>
                          <a:pPr algn="l" fontAlgn="ctr"/>
                          <a:r>
                            <a:rPr lang="en-US" sz="1100" u="none" strike="noStrike" dirty="0">
                              <a:effectLst/>
                            </a:rPr>
                            <a:t> Viscosity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endParaRPr lang="ja-JP"/>
                        </a:p>
                      </a:txBody>
                      <a:tcPr marL="9525" marR="9525" marT="9525" marB="0" anchor="ctr">
                        <a:blipFill>
                          <a:blip r:embed="rId2"/>
                          <a:stretch>
                            <a:fillRect l="-100709" t="-131746" r="-709" b="-784127"/>
                          </a:stretch>
                        </a:blipFill>
                      </a:tcPr>
                    </a:tc>
                    <a:extLst>
                      <a:ext uri="{0D108BD9-81ED-4DB2-BD59-A6C34878D82A}">
                        <a16:rowId xmlns:a16="http://schemas.microsoft.com/office/drawing/2014/main" val="10001"/>
                      </a:ext>
                    </a:extLst>
                  </a:tr>
                  <a:tr h="399809">
                    <a:tc>
                      <a:txBody>
                        <a:bodyPr/>
                        <a:lstStyle/>
                        <a:p>
                          <a:pPr algn="l" fontAlgn="ctr"/>
                          <a:r>
                            <a:rPr lang="en-US" sz="1100" u="none" strike="noStrike" dirty="0">
                              <a:effectLst/>
                            </a:rPr>
                            <a:t> Density</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1 [kg/m</a:t>
                          </a:r>
                          <a:r>
                            <a:rPr lang="en-US" altLang="ja-JP" sz="1100" u="none" strike="noStrike" baseline="30000" dirty="0">
                              <a:effectLst/>
                            </a:rPr>
                            <a:t>3</a:t>
                          </a:r>
                          <a:r>
                            <a:rPr lang="en-US" altLang="ja-JP" sz="1100" u="none" strike="noStrike" baseline="0" dirty="0">
                              <a:effectLst/>
                            </a:rPr>
                            <a:t>]</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val="10002"/>
                      </a:ext>
                    </a:extLst>
                  </a:tr>
                  <a:tr h="497381">
                    <a:tc gridSpan="2">
                      <a:txBody>
                        <a:bodyPr/>
                        <a:lstStyle/>
                        <a:p>
                          <a:pPr algn="ctr" fontAlgn="ctr"/>
                          <a:r>
                            <a:rPr lang="en-US" altLang="ja-JP" sz="1100" b="1" u="none" strike="noStrike" dirty="0">
                              <a:effectLst/>
                            </a:rPr>
                            <a:t>Solid phase</a:t>
                          </a:r>
                          <a:endParaRPr lang="ja-JP" altLang="en-US" sz="1100" b="1"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405043">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Density</a:t>
                          </a:r>
                        </a:p>
                      </a:txBody>
                      <a:tcPr marL="9525" marR="9525" marT="9525" marB="0" anchor="ctr"/>
                    </a:tc>
                    <a:tc>
                      <a:txBody>
                        <a:bodyPr/>
                        <a:lstStyle/>
                        <a:p>
                          <a:pPr algn="l" fontAlgn="ct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1500 </a:t>
                          </a:r>
                          <a:r>
                            <a:rPr lang="en-US" altLang="ja-JP" sz="1100" u="none" strike="noStrike" dirty="0">
                              <a:effectLst/>
                            </a:rPr>
                            <a:t>[kg/m</a:t>
                          </a:r>
                          <a:r>
                            <a:rPr lang="en-US" altLang="ja-JP" sz="1100" u="none" strike="noStrike" baseline="30000" dirty="0">
                              <a:effectLst/>
                            </a:rPr>
                            <a:t>3</a:t>
                          </a:r>
                          <a:r>
                            <a:rPr lang="en-US" altLang="ja-JP" sz="1100" u="none" strike="noStrike" baseline="0" dirty="0">
                              <a:effectLst/>
                            </a:rPr>
                            <a: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424046096"/>
                      </a:ext>
                    </a:extLst>
                  </a:tr>
                  <a:tr h="388384">
                    <a:tc>
                      <a:txBody>
                        <a:bodyPr/>
                        <a:lstStyle/>
                        <a:p>
                          <a:pPr algn="l" fontAlgn="ctr"/>
                          <a:r>
                            <a:rPr lang="en-US" sz="1100" u="none" strike="noStrike" dirty="0">
                              <a:effectLst/>
                            </a:rPr>
                            <a:t> Hamaker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0.0</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5"/>
                      </a:ext>
                    </a:extLst>
                  </a:tr>
                  <a:tr h="388385">
                    <a:tc>
                      <a:txBody>
                        <a:bodyPr/>
                        <a:lstStyle/>
                        <a:p>
                          <a:pPr algn="l" fontAlgn="ctr"/>
                          <a:r>
                            <a:rPr lang="en-US" sz="1100" u="none" strike="noStrike" dirty="0">
                              <a:effectLst/>
                            </a:rPr>
                            <a:t> Spring constant</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50</a:t>
                          </a:r>
                          <a:r>
                            <a:rPr lang="en-US" sz="1100" u="none" strike="noStrike" baseline="0" dirty="0">
                              <a:effectLst/>
                            </a:rPr>
                            <a:t> [N/m] </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6"/>
                      </a:ext>
                    </a:extLst>
                  </a:tr>
                  <a:tr h="416619">
                    <a:tc>
                      <a:txBody>
                        <a:bodyPr/>
                        <a:lstStyle/>
                        <a:p>
                          <a:pPr algn="l" fontAlgn="ctr"/>
                          <a:r>
                            <a:rPr lang="en-US" sz="1100" u="none" strike="noStrike" dirty="0">
                              <a:effectLst/>
                            </a:rPr>
                            <a:t> Coefficient of restitution</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0.9</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7"/>
                      </a:ext>
                    </a:extLst>
                  </a:tr>
                  <a:tr h="498889">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ja-JP" sz="1100" u="none" strike="noStrike" dirty="0">
                              <a:effectLst/>
                            </a:rPr>
                            <a:t> Coefficient of friction</a:t>
                          </a:r>
                        </a:p>
                        <a:p>
                          <a:pPr algn="l" fontAlgn="ct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0.3</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8"/>
                      </a:ext>
                    </a:extLst>
                  </a:tr>
                </a:tbl>
              </a:graphicData>
            </a:graphic>
          </p:graphicFrame>
        </mc:Fallback>
      </mc:AlternateContent>
      <p:graphicFrame>
        <p:nvGraphicFramePr>
          <p:cNvPr id="6" name="表 5">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684467912"/>
              </p:ext>
            </p:extLst>
          </p:nvPr>
        </p:nvGraphicFramePr>
        <p:xfrm>
          <a:off x="4529225" y="1569872"/>
          <a:ext cx="3436134" cy="3426867"/>
        </p:xfrm>
        <a:graphic>
          <a:graphicData uri="http://schemas.openxmlformats.org/drawingml/2006/table">
            <a:tbl>
              <a:tblPr>
                <a:tableStyleId>{616DA210-FB5B-4158-B5E0-FEB733F419BA}</a:tableStyleId>
              </a:tblPr>
              <a:tblGrid>
                <a:gridCol w="1718067">
                  <a:extLst>
                    <a:ext uri="{9D8B030D-6E8A-4147-A177-3AD203B41FA5}">
                      <a16:colId xmlns:a16="http://schemas.microsoft.com/office/drawing/2014/main" val="20000"/>
                    </a:ext>
                  </a:extLst>
                </a:gridCol>
                <a:gridCol w="1718067">
                  <a:extLst>
                    <a:ext uri="{9D8B030D-6E8A-4147-A177-3AD203B41FA5}">
                      <a16:colId xmlns:a16="http://schemas.microsoft.com/office/drawing/2014/main" val="20001"/>
                    </a:ext>
                  </a:extLst>
                </a:gridCol>
              </a:tblGrid>
              <a:tr h="598818">
                <a:tc>
                  <a:txBody>
                    <a:bodyPr/>
                    <a:lstStyle/>
                    <a:p>
                      <a:pPr algn="l" fontAlgn="ctr"/>
                      <a:r>
                        <a:rPr lang="en-US" sz="1100" u="none" strike="noStrike" dirty="0">
                          <a:effectLst/>
                        </a:rPr>
                        <a:t> Original</a:t>
                      </a:r>
                      <a:r>
                        <a:rPr lang="en-US" sz="1100" u="none" strike="noStrike" baseline="0" dirty="0">
                          <a:effectLst/>
                        </a:rPr>
                        <a:t> particle size</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u="none" strike="noStrike" dirty="0">
                          <a:effectLst/>
                        </a:rPr>
                        <a:t> </a:t>
                      </a:r>
                      <a:r>
                        <a:rPr lang="en-US" altLang="ja-JP" sz="1100" u="none" strike="noStrike" dirty="0">
                          <a:effectLst/>
                        </a:rPr>
                        <a:t>250 [μm]</a:t>
                      </a:r>
                      <a:endParaRPr lang="en-US" altLang="ja-JP"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0"/>
                  </a:ext>
                </a:extLst>
              </a:tr>
              <a:tr h="530134">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1100" u="none" strike="noStrike" dirty="0">
                          <a:effectLst/>
                        </a:rPr>
                        <a:t> </a:t>
                      </a:r>
                      <a:r>
                        <a:rPr lang="en-US" altLang="ja-JP" sz="1100" u="none" strike="noStrike" dirty="0">
                          <a:effectLst/>
                        </a:rPr>
                        <a:t>Calculated particle size</a:t>
                      </a:r>
                    </a:p>
                    <a:p>
                      <a:pPr algn="l" fontAlgn="ct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ja-JP" sz="1100" u="none" strike="noStrike" dirty="0">
                          <a:effectLst/>
                        </a:rPr>
                        <a:t> 250 [μm]</a:t>
                      </a:r>
                    </a:p>
                    <a:p>
                      <a:pPr marL="0" marR="0" lvl="0" indent="0" algn="l" defTabSz="914400" rtl="0" eaLnBrk="1" fontAlgn="ctr" latinLnBrk="1" hangingPunct="1">
                        <a:lnSpc>
                          <a:spcPct val="100000"/>
                        </a:lnSpc>
                        <a:spcBef>
                          <a:spcPts val="0"/>
                        </a:spcBef>
                        <a:spcAft>
                          <a:spcPts val="0"/>
                        </a:spcAft>
                        <a:buClrTx/>
                        <a:buSzTx/>
                        <a:buFontTx/>
                        <a:buNone/>
                        <a:tabLst/>
                        <a:defRPr/>
                      </a:pPr>
                      <a:endParaRPr lang="en-US" altLang="ja-JP"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1"/>
                  </a:ext>
                </a:extLst>
              </a:tr>
              <a:tr h="459583">
                <a:tc>
                  <a:txBody>
                    <a:bodyPr/>
                    <a:lstStyle/>
                    <a:p>
                      <a:pPr algn="l" fontAlgn="ctr"/>
                      <a:r>
                        <a:rPr lang="en-US" sz="1100" u="none" strike="noStrike" dirty="0">
                          <a:effectLst/>
                        </a:rPr>
                        <a:t> Coarse grain ratio</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1</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2"/>
                  </a:ext>
                </a:extLst>
              </a:tr>
              <a:tr h="459583">
                <a:tc>
                  <a:txBody>
                    <a:bodyPr/>
                    <a:lstStyle/>
                    <a:p>
                      <a:pPr algn="l" fontAlgn="ctr"/>
                      <a:r>
                        <a:rPr lang="en-US" sz="1100" u="none" strike="noStrike" dirty="0">
                          <a:effectLst/>
                        </a:rPr>
                        <a:t> Number of particles</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500,000</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3"/>
                  </a:ext>
                </a:extLst>
              </a:tr>
              <a:tr h="459583">
                <a:tc>
                  <a:txBody>
                    <a:bodyPr/>
                    <a:lstStyle/>
                    <a:p>
                      <a:pPr algn="l" fontAlgn="ctr"/>
                      <a:r>
                        <a:rPr lang="en-US" sz="1100" u="none" strike="noStrike" dirty="0">
                          <a:effectLst/>
                        </a:rPr>
                        <a:t> System</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Mono-dispersed</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val="10004"/>
                  </a:ext>
                </a:extLst>
              </a:tr>
              <a:tr h="459583">
                <a:tc>
                  <a:txBody>
                    <a:bodyPr/>
                    <a:lstStyle/>
                    <a:p>
                      <a:pPr algn="l" fontAlgn="ctr"/>
                      <a:r>
                        <a:rPr lang="en-US" sz="1100" u="none" strike="noStrike">
                          <a:effectLst/>
                        </a:rPr>
                        <a:t> Grid size</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altLang="ja-JP" sz="1100" u="none" strike="noStrike" dirty="0">
                          <a:effectLst/>
                        </a:rPr>
                        <a:t> 0.5 [mm]</a:t>
                      </a:r>
                      <a:endParaRPr lang="ja-JP" altLang="en-US" sz="11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9525" marR="9525" marT="9525" marB="0" anchor="ctr"/>
                </a:tc>
                <a:extLst>
                  <a:ext uri="{0D108BD9-81ED-4DB2-BD59-A6C34878D82A}">
                    <a16:rowId xmlns:a16="http://schemas.microsoft.com/office/drawing/2014/main" val="10005"/>
                  </a:ext>
                </a:extLst>
              </a:tr>
              <a:tr h="459583">
                <a:tc>
                  <a:txBody>
                    <a:bodyPr/>
                    <a:lstStyle/>
                    <a:p>
                      <a:pPr algn="l" fontAlgn="ctr"/>
                      <a:r>
                        <a:rPr lang="en-US" sz="1100" u="none" strike="noStrike" dirty="0">
                          <a:effectLst/>
                        </a:rPr>
                        <a:t> Calculation time</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tc>
                  <a:txBody>
                    <a:bodyPr/>
                    <a:lstStyle/>
                    <a:p>
                      <a:pPr algn="l" fontAlgn="ctr"/>
                      <a:r>
                        <a:rPr lang="en-US" sz="1100" u="none" strike="noStrike" dirty="0">
                          <a:effectLst/>
                        </a:rPr>
                        <a:t> 0.2</a:t>
                      </a:r>
                      <a:r>
                        <a:rPr lang="en-US" altLang="ja-JP" sz="1100" u="none" strike="noStrike" dirty="0">
                          <a:effectLst/>
                        </a:rPr>
                        <a:t>4</a:t>
                      </a:r>
                      <a:r>
                        <a:rPr lang="en-US" sz="1100" u="none" strike="noStrike" dirty="0">
                          <a:effectLst/>
                        </a:rPr>
                        <a:t> [s]</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9525" marR="9525" marT="9525" marB="0" anchor="ctr"/>
                </a:tc>
                <a:extLst>
                  <a:ext uri="{0D108BD9-81ED-4DB2-BD59-A6C34878D82A}">
                    <a16:rowId xmlns:a16="http://schemas.microsoft.com/office/drawing/2014/main" val="10006"/>
                  </a:ext>
                </a:extLst>
              </a:tr>
            </a:tbl>
          </a:graphicData>
        </a:graphic>
      </p:graphicFrame>
      <p:sp>
        <p:nvSpPr>
          <p:cNvPr id="8" name="テキスト ボックス 7">
            <a:extLst>
              <a:ext uri="{FF2B5EF4-FFF2-40B4-BE49-F238E27FC236}">
                <a16:creationId xmlns:a16="http://schemas.microsoft.com/office/drawing/2014/main" id="{DEBE5114-80D2-4360-8F3D-8BD223D9AD5F}"/>
              </a:ext>
            </a:extLst>
          </p:cNvPr>
          <p:cNvSpPr txBox="1"/>
          <p:nvPr/>
        </p:nvSpPr>
        <p:spPr>
          <a:xfrm>
            <a:off x="663256" y="5503375"/>
            <a:ext cx="3436134"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9" name="テキスト ボックス 8">
            <a:extLst>
              <a:ext uri="{FF2B5EF4-FFF2-40B4-BE49-F238E27FC236}">
                <a16:creationId xmlns:a16="http://schemas.microsoft.com/office/drawing/2014/main" id="{911E5C06-C154-4D1B-ACB7-674B1E9F4414}"/>
              </a:ext>
            </a:extLst>
          </p:cNvPr>
          <p:cNvSpPr txBox="1"/>
          <p:nvPr/>
        </p:nvSpPr>
        <p:spPr>
          <a:xfrm>
            <a:off x="4529225" y="5536098"/>
            <a:ext cx="3436134"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計算条件</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正方形/長方形 9">
            <a:extLst>
              <a:ext uri="{FF2B5EF4-FFF2-40B4-BE49-F238E27FC236}">
                <a16:creationId xmlns:a16="http://schemas.microsoft.com/office/drawing/2014/main" id="{A7DD9C6F-D161-45B3-B783-A84D7D4F561D}"/>
              </a:ext>
            </a:extLst>
          </p:cNvPr>
          <p:cNvSpPr/>
          <p:nvPr/>
        </p:nvSpPr>
        <p:spPr>
          <a:xfrm>
            <a:off x="663256" y="1569872"/>
            <a:ext cx="3436134" cy="3876601"/>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5D7D4DA-BB8D-4936-BC56-80E5E0C3B90F}"/>
              </a:ext>
            </a:extLst>
          </p:cNvPr>
          <p:cNvSpPr/>
          <p:nvPr/>
        </p:nvSpPr>
        <p:spPr>
          <a:xfrm>
            <a:off x="4529225" y="1569872"/>
            <a:ext cx="3436134" cy="3426867"/>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D50FF3AF-C34A-4B27-8D94-AED4EBCAD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194" y="1569872"/>
            <a:ext cx="3155950" cy="3876599"/>
          </a:xfrm>
          <a:prstGeom prst="rect">
            <a:avLst/>
          </a:prstGeom>
          <a:ln w="19050">
            <a:solidFill>
              <a:srgbClr val="808080"/>
            </a:solidFill>
          </a:ln>
        </p:spPr>
      </p:pic>
      <p:sp>
        <p:nvSpPr>
          <p:cNvPr id="16" name="テキスト ボックス 15">
            <a:extLst>
              <a:ext uri="{FF2B5EF4-FFF2-40B4-BE49-F238E27FC236}">
                <a16:creationId xmlns:a16="http://schemas.microsoft.com/office/drawing/2014/main" id="{E1EB9298-E0C0-4F11-8163-A64D2370FC99}"/>
              </a:ext>
            </a:extLst>
          </p:cNvPr>
          <p:cNvSpPr txBox="1"/>
          <p:nvPr/>
        </p:nvSpPr>
        <p:spPr>
          <a:xfrm>
            <a:off x="8372792" y="5536098"/>
            <a:ext cx="3178352" cy="369332"/>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cs typeface="メイリオ" panose="020B0604030504040204" pitchFamily="50" charset="-128"/>
              </a:rPr>
              <a:t>モデル</a:t>
            </a:r>
            <a:endParaRPr kumimoji="1" lang="ja-JP" altLang="en-US"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4331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580C51A-E737-490C-A357-F07374C62B8C}"/>
              </a:ext>
            </a:extLst>
          </p:cNvPr>
          <p:cNvSpPr>
            <a:spLocks noGrp="1"/>
          </p:cNvSpPr>
          <p:nvPr>
            <p:ph type="sldNum" sz="quarter" idx="12"/>
          </p:nvPr>
        </p:nvSpPr>
        <p:spPr/>
        <p:txBody>
          <a:bodyPr/>
          <a:lstStyle/>
          <a:p>
            <a:fld id="{B63654C5-1636-4F20-A03F-ECD4CCF9462E}" type="slidenum">
              <a:rPr kumimoji="1" lang="ja-JP" altLang="en-US" smtClean="0"/>
              <a:t>7</a:t>
            </a:fld>
            <a:endParaRPr kumimoji="1" lang="ja-JP" altLang="en-US"/>
          </a:p>
        </p:txBody>
      </p:sp>
      <p:sp>
        <p:nvSpPr>
          <p:cNvPr id="3" name="フッター プレースホルダー 2">
            <a:extLst>
              <a:ext uri="{FF2B5EF4-FFF2-40B4-BE49-F238E27FC236}">
                <a16:creationId xmlns:a16="http://schemas.microsoft.com/office/drawing/2014/main" id="{F1C5B25A-9233-4BA0-911E-0B278040BE3D}"/>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1">
            <a:extLst>
              <a:ext uri="{FF2B5EF4-FFF2-40B4-BE49-F238E27FC236}">
                <a16:creationId xmlns:a16="http://schemas.microsoft.com/office/drawing/2014/main" id="{F609AEB8-AC63-4470-A403-B7EAF0D3D01F}"/>
              </a:ext>
            </a:extLst>
          </p:cNvPr>
          <p:cNvSpPr txBox="1">
            <a:spLocks/>
          </p:cNvSpPr>
          <p:nvPr/>
        </p:nvSpPr>
        <p:spPr>
          <a:xfrm>
            <a:off x="1543795" y="2434975"/>
            <a:ext cx="9349689" cy="994025"/>
          </a:xfrm>
          <a:prstGeom prst="rect">
            <a:avLst/>
          </a:prstGeom>
        </p:spPr>
        <p:txBody>
          <a:bodyPr anchor="ct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en-US" altLang="ja-JP" sz="6000" dirty="0"/>
              <a:t>Punch</a:t>
            </a:r>
            <a:r>
              <a:rPr lang="ja-JP" altLang="en-US" sz="6000" dirty="0"/>
              <a:t>落下速度による比較</a:t>
            </a:r>
          </a:p>
        </p:txBody>
      </p:sp>
      <p:sp>
        <p:nvSpPr>
          <p:cNvPr id="8" name="正方形/長方形 7">
            <a:extLst>
              <a:ext uri="{FF2B5EF4-FFF2-40B4-BE49-F238E27FC236}">
                <a16:creationId xmlns:a16="http://schemas.microsoft.com/office/drawing/2014/main" id="{087EB613-3B8C-4D97-B9AF-1BB2B3B5D4D9}"/>
              </a:ext>
            </a:extLst>
          </p:cNvPr>
          <p:cNvSpPr/>
          <p:nvPr/>
        </p:nvSpPr>
        <p:spPr>
          <a:xfrm>
            <a:off x="0" y="3626779"/>
            <a:ext cx="12192000" cy="36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69412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F1F4DC9-E0FE-492A-8EAD-EA2F4723AE7A}"/>
              </a:ext>
            </a:extLst>
          </p:cNvPr>
          <p:cNvSpPr>
            <a:spLocks noGrp="1"/>
          </p:cNvSpPr>
          <p:nvPr>
            <p:ph type="sldNum" sz="quarter" idx="12"/>
          </p:nvPr>
        </p:nvSpPr>
        <p:spPr/>
        <p:txBody>
          <a:bodyPr/>
          <a:lstStyle/>
          <a:p>
            <a:fld id="{B63654C5-1636-4F20-A03F-ECD4CCF9462E}" type="slidenum">
              <a:rPr kumimoji="1" lang="ja-JP" altLang="en-US" smtClean="0"/>
              <a:t>8</a:t>
            </a:fld>
            <a:endParaRPr kumimoji="1" lang="ja-JP" altLang="en-US"/>
          </a:p>
        </p:txBody>
      </p:sp>
      <p:sp>
        <p:nvSpPr>
          <p:cNvPr id="3" name="フッター プレースホルダー 2">
            <a:extLst>
              <a:ext uri="{FF2B5EF4-FFF2-40B4-BE49-F238E27FC236}">
                <a16:creationId xmlns:a16="http://schemas.microsoft.com/office/drawing/2014/main" id="{565BCE61-48EC-4A25-82F2-EA3FA9E74892}"/>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概要・条件</a:t>
            </a:r>
          </a:p>
        </p:txBody>
      </p:sp>
      <p:graphicFrame>
        <p:nvGraphicFramePr>
          <p:cNvPr id="5" name="表 4">
            <a:extLst>
              <a:ext uri="{FF2B5EF4-FFF2-40B4-BE49-F238E27FC236}">
                <a16:creationId xmlns:a16="http://schemas.microsoft.com/office/drawing/2014/main" id="{076A412F-9EBC-42E4-85A2-C5308A6DCBC2}"/>
              </a:ext>
            </a:extLst>
          </p:cNvPr>
          <p:cNvGraphicFramePr>
            <a:graphicFrameLocks noGrp="1"/>
          </p:cNvGraphicFramePr>
          <p:nvPr>
            <p:extLst>
              <p:ext uri="{D42A27DB-BD31-4B8C-83A1-F6EECF244321}">
                <p14:modId xmlns:p14="http://schemas.microsoft.com/office/powerpoint/2010/main" val="1163517848"/>
              </p:ext>
            </p:extLst>
          </p:nvPr>
        </p:nvGraphicFramePr>
        <p:xfrm>
          <a:off x="2097648" y="3403495"/>
          <a:ext cx="7996703" cy="1029977"/>
        </p:xfrm>
        <a:graphic>
          <a:graphicData uri="http://schemas.openxmlformats.org/drawingml/2006/table">
            <a:tbl>
              <a:tblPr firstRow="1" firstCol="1">
                <a:tableStyleId>{073A0DAA-6AF3-43AB-8588-CEC1D06C72B9}</a:tableStyleId>
              </a:tblPr>
              <a:tblGrid>
                <a:gridCol w="2089616">
                  <a:extLst>
                    <a:ext uri="{9D8B030D-6E8A-4147-A177-3AD203B41FA5}">
                      <a16:colId xmlns:a16="http://schemas.microsoft.com/office/drawing/2014/main" val="20000"/>
                    </a:ext>
                  </a:extLst>
                </a:gridCol>
                <a:gridCol w="1908735">
                  <a:extLst>
                    <a:ext uri="{9D8B030D-6E8A-4147-A177-3AD203B41FA5}">
                      <a16:colId xmlns:a16="http://schemas.microsoft.com/office/drawing/2014/main" val="20001"/>
                    </a:ext>
                  </a:extLst>
                </a:gridCol>
                <a:gridCol w="2036287">
                  <a:extLst>
                    <a:ext uri="{9D8B030D-6E8A-4147-A177-3AD203B41FA5}">
                      <a16:colId xmlns:a16="http://schemas.microsoft.com/office/drawing/2014/main" val="20002"/>
                    </a:ext>
                  </a:extLst>
                </a:gridCol>
                <a:gridCol w="1962065">
                  <a:extLst>
                    <a:ext uri="{9D8B030D-6E8A-4147-A177-3AD203B41FA5}">
                      <a16:colId xmlns:a16="http://schemas.microsoft.com/office/drawing/2014/main" val="20003"/>
                    </a:ext>
                  </a:extLst>
                </a:gridCol>
              </a:tblGrid>
              <a:tr h="357363">
                <a:tc>
                  <a:txBody>
                    <a:bodyPr/>
                    <a:lstStyle/>
                    <a:p>
                      <a:pPr algn="ctr" fontAlgn="ctr"/>
                      <a:endParaRPr lang="ja-JP" altLang="en-US" sz="1400" b="0" i="0" u="none" strike="noStrike" dirty="0">
                        <a:solidFill>
                          <a:srgbClr val="000000"/>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Case-1</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Case-2</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lang="en-US" sz="1400" u="none" strike="noStrike" dirty="0">
                          <a:effectLst/>
                        </a:rPr>
                        <a:t>Case-3</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extLst>
                  <a:ext uri="{0D108BD9-81ED-4DB2-BD59-A6C34878D82A}">
                    <a16:rowId xmlns:a16="http://schemas.microsoft.com/office/drawing/2014/main" val="10000"/>
                  </a:ext>
                </a:extLst>
              </a:tr>
              <a:tr h="672614">
                <a:tc>
                  <a:txBody>
                    <a:bodyPr/>
                    <a:lstStyle/>
                    <a:p>
                      <a:pPr algn="ctr" fontAlgn="ctr"/>
                      <a:r>
                        <a:rPr lang="en-US" sz="1400" u="none" strike="noStrike" dirty="0">
                          <a:effectLst/>
                        </a:rPr>
                        <a:t>Punch</a:t>
                      </a:r>
                      <a:r>
                        <a:rPr lang="ja-JP" altLang="en-US" sz="1400" u="none" strike="noStrike" dirty="0">
                          <a:effectLst/>
                        </a:rPr>
                        <a:t>落下速度</a:t>
                      </a:r>
                      <a:endParaRPr lang="en-US" altLang="ja-JP" sz="1400" u="none" strike="noStrike" dirty="0">
                        <a:effectLst/>
                      </a:endParaRPr>
                    </a:p>
                    <a:p>
                      <a:pPr algn="ctr" fontAlgn="ctr"/>
                      <a:r>
                        <a:rPr lang="en-US" sz="1400" u="none" strike="noStrike" dirty="0">
                          <a:effectLst/>
                        </a:rPr>
                        <a:t>[mm/s]</a:t>
                      </a:r>
                      <a:endParaRPr lang="en-US" sz="1400" b="0" i="0" u="none" strike="noStrike" dirty="0">
                        <a:solidFill>
                          <a:schemeClr val="tx1"/>
                        </a:solidFill>
                        <a:effectLst/>
                        <a:latin typeface="+mn-lt"/>
                        <a:ea typeface="ＭＳ Ｐゴシック" panose="020B0600070205080204" pitchFamily="50" charset="-128"/>
                      </a:endParaRPr>
                    </a:p>
                  </a:txBody>
                  <a:tcPr marL="9525" marR="9525" marT="9525" marB="0" anchor="ctr">
                    <a:solidFill>
                      <a:srgbClr val="FF695E"/>
                    </a:solidFill>
                  </a:tcPr>
                </a:tc>
                <a:tc>
                  <a:txBody>
                    <a:bodyPr/>
                    <a:lstStyle/>
                    <a:p>
                      <a:pPr algn="ctr" fontAlgn="ctr"/>
                      <a:r>
                        <a:rPr kumimoji="1" lang="en-US" altLang="ja-JP" sz="1400" u="none" strike="noStrike" dirty="0">
                          <a:effectLst/>
                          <a:uFill>
                            <a:solidFill>
                              <a:srgbClr val="FF0000"/>
                            </a:solidFill>
                          </a:uFill>
                        </a:rPr>
                        <a:t>100</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400" u="none" strike="noStrike" dirty="0">
                          <a:effectLst/>
                        </a:rPr>
                        <a:t>200</a:t>
                      </a:r>
                      <a:endParaRPr lang="en-US" altLang="ja-JP" sz="1400" b="0" i="0" u="none" strike="noStrike" dirty="0">
                        <a:solidFill>
                          <a:srgbClr val="000000"/>
                        </a:solidFill>
                        <a:effectLst/>
                        <a:latin typeface="+mn-lt"/>
                        <a:ea typeface="+mn-ea"/>
                      </a:endParaRPr>
                    </a:p>
                  </a:txBody>
                  <a:tcPr marL="9525" marR="9525" marT="9525" marB="0" anchor="ctr">
                    <a:solidFill>
                      <a:srgbClr val="FFBEB9"/>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n-lt"/>
                          <a:ea typeface="+mn-ea"/>
                        </a:rPr>
                        <a:t>300</a:t>
                      </a:r>
                    </a:p>
                  </a:txBody>
                  <a:tcPr marL="9525" marR="9525" marT="9525" marB="0" anchor="ctr">
                    <a:solidFill>
                      <a:srgbClr val="FFBEB9"/>
                    </a:solidFill>
                  </a:tcPr>
                </a:tc>
                <a:extLst>
                  <a:ext uri="{0D108BD9-81ED-4DB2-BD59-A6C34878D82A}">
                    <a16:rowId xmlns:a16="http://schemas.microsoft.com/office/drawing/2014/main" val="10001"/>
                  </a:ext>
                </a:extLst>
              </a:tr>
            </a:tbl>
          </a:graphicData>
        </a:graphic>
      </p:graphicFrame>
      <p:sp>
        <p:nvSpPr>
          <p:cNvPr id="7" name="テキスト ボックス 6">
            <a:extLst>
              <a:ext uri="{FF2B5EF4-FFF2-40B4-BE49-F238E27FC236}">
                <a16:creationId xmlns:a16="http://schemas.microsoft.com/office/drawing/2014/main" id="{F75594D0-FAF6-41E5-80AD-038DD6CE7A71}"/>
              </a:ext>
            </a:extLst>
          </p:cNvPr>
          <p:cNvSpPr txBox="1"/>
          <p:nvPr/>
        </p:nvSpPr>
        <p:spPr>
          <a:xfrm>
            <a:off x="2097647" y="4648727"/>
            <a:ext cx="7996702"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cs typeface="メイリオ" panose="020B0604030504040204" pitchFamily="50" charset="-128"/>
              </a:rPr>
              <a:t>比較条件のまとめ</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380999" y="1962864"/>
            <a:ext cx="11054993" cy="830997"/>
          </a:xfrm>
          <a:prstGeom prst="rect">
            <a:avLst/>
          </a:prstGeom>
          <a:noFill/>
        </p:spPr>
        <p:txBody>
          <a:bodyPr wrap="square" rtlCol="0">
            <a:spAutoFit/>
          </a:bodyPr>
          <a:lstStyle/>
          <a:p>
            <a:r>
              <a:rPr lang="en-US" altLang="ja-JP" sz="2400" dirty="0">
                <a:latin typeface="メイリオ" panose="020B0604030504040204" pitchFamily="50" charset="-128"/>
                <a:ea typeface="メイリオ" panose="020B0604030504040204" pitchFamily="50" charset="-128"/>
                <a:cs typeface="メイリオ" panose="020B0604030504040204" pitchFamily="50" charset="-128"/>
              </a:rPr>
              <a:t>Punch</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落下速度の変化により、どのような影響があるか明らかにする。</a:t>
            </a:r>
            <a:endParaRPr lang="en-US" altLang="ja-JP" sz="2400" dirty="0">
              <a:latin typeface="メイリオ" panose="020B0604030504040204" pitchFamily="50" charset="-128"/>
              <a:ea typeface="メイリオ" panose="020B0604030504040204" pitchFamily="50" charset="-128"/>
              <a:cs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rPr>
              <a:t>充填中</a:t>
            </a:r>
            <a:r>
              <a:rPr lang="ja-JP" altLang="en-US" sz="2400" dirty="0">
                <a:latin typeface="メイリオ" panose="020B0604030504040204" pitchFamily="50" charset="-128"/>
                <a:ea typeface="メイリオ" panose="020B0604030504040204" pitchFamily="50" charset="-128"/>
                <a:cs typeface="メイリオ" panose="020B0604030504040204" pitchFamily="50" charset="-128"/>
              </a:rPr>
              <a:t>の粒子の動き、充填後の状態などを比較する。</a:t>
            </a:r>
            <a:endParaRPr kumimoji="1" lang="ja-JP" altLang="en-US" sz="24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5460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94915E-8C04-4607-B367-64D984FF463B}"/>
              </a:ext>
            </a:extLst>
          </p:cNvPr>
          <p:cNvSpPr>
            <a:spLocks noGrp="1"/>
          </p:cNvSpPr>
          <p:nvPr>
            <p:ph type="sldNum" sz="quarter" idx="12"/>
          </p:nvPr>
        </p:nvSpPr>
        <p:spPr/>
        <p:txBody>
          <a:bodyPr/>
          <a:lstStyle/>
          <a:p>
            <a:fld id="{B63654C5-1636-4F20-A03F-ECD4CCF9462E}" type="slidenum">
              <a:rPr kumimoji="1" lang="ja-JP" altLang="en-US" smtClean="0"/>
              <a:t>9</a:t>
            </a:fld>
            <a:endParaRPr kumimoji="1" lang="ja-JP" altLang="en-US"/>
          </a:p>
        </p:txBody>
      </p:sp>
      <p:sp>
        <p:nvSpPr>
          <p:cNvPr id="3" name="フッター プレースホルダー 2">
            <a:extLst>
              <a:ext uri="{FF2B5EF4-FFF2-40B4-BE49-F238E27FC236}">
                <a16:creationId xmlns:a16="http://schemas.microsoft.com/office/drawing/2014/main" id="{3AF63704-364C-44CB-93DC-6FAA823A17EE}"/>
              </a:ext>
            </a:extLst>
          </p:cNvPr>
          <p:cNvSpPr>
            <a:spLocks noGrp="1"/>
          </p:cNvSpPr>
          <p:nvPr>
            <p:ph type="ftr" sz="quarter" idx="3"/>
          </p:nvPr>
        </p:nvSpPr>
        <p:spPr/>
        <p:txBody>
          <a:bodyPr/>
          <a:lstStyle/>
          <a:p>
            <a:r>
              <a:rPr lang="ja-JP" altLang="en-US"/>
              <a:t>東京大学大学院工学系研究科</a:t>
            </a:r>
            <a:endParaRPr lang="en-US" altLang="ja-JP"/>
          </a:p>
          <a:p>
            <a:r>
              <a:rPr lang="ja-JP" altLang="en-US"/>
              <a:t>レジリエンス工学研究センター</a:t>
            </a:r>
            <a:r>
              <a:rPr lang="en-US" altLang="ja-JP"/>
              <a:t>/</a:t>
            </a:r>
            <a:r>
              <a:rPr lang="ja-JP" altLang="en-US"/>
              <a:t>原子力国際専攻　酒井研究室</a:t>
            </a:r>
            <a:endParaRPr lang="en-US" altLang="ja-JP" dirty="0"/>
          </a:p>
        </p:txBody>
      </p:sp>
      <p:sp>
        <p:nvSpPr>
          <p:cNvPr id="4" name="タイトル 3">
            <a:extLst>
              <a:ext uri="{FF2B5EF4-FFF2-40B4-BE49-F238E27FC236}">
                <a16:creationId xmlns:a16="http://schemas.microsoft.com/office/drawing/2014/main" id="{498B5E80-1099-4DB8-8363-C14F43A3A9A0}"/>
              </a:ext>
            </a:extLst>
          </p:cNvPr>
          <p:cNvSpPr>
            <a:spLocks noGrp="1"/>
          </p:cNvSpPr>
          <p:nvPr>
            <p:ph type="title"/>
          </p:nvPr>
        </p:nvSpPr>
        <p:spPr/>
        <p:txBody>
          <a:bodyPr>
            <a:normAutofit/>
          </a:bodyPr>
          <a:lstStyle/>
          <a:p>
            <a:r>
              <a:rPr lang="ja-JP" altLang="en-US" dirty="0"/>
              <a:t>結果</a:t>
            </a:r>
            <a:endParaRPr kumimoji="1" lang="ja-JP" altLang="en-US" dirty="0"/>
          </a:p>
        </p:txBody>
      </p:sp>
      <p:sp>
        <p:nvSpPr>
          <p:cNvPr id="5" name="コンテンツ プレースホルダー 4">
            <a:extLst>
              <a:ext uri="{FF2B5EF4-FFF2-40B4-BE49-F238E27FC236}">
                <a16:creationId xmlns:a16="http://schemas.microsoft.com/office/drawing/2014/main" id="{1804FA0B-AE9B-4B62-8283-5AA1BD2B9F35}"/>
              </a:ext>
            </a:extLst>
          </p:cNvPr>
          <p:cNvSpPr>
            <a:spLocks noGrp="1"/>
          </p:cNvSpPr>
          <p:nvPr>
            <p:ph idx="1"/>
          </p:nvPr>
        </p:nvSpPr>
        <p:spPr>
          <a:xfrm>
            <a:off x="374931" y="1348774"/>
            <a:ext cx="1390369" cy="365125"/>
          </a:xfrm>
        </p:spPr>
        <p:txBody>
          <a:bodyPr/>
          <a:lstStyle/>
          <a:p>
            <a:r>
              <a:rPr kumimoji="1" lang="ja-JP" altLang="en-US" dirty="0"/>
              <a:t>落下の様子</a:t>
            </a:r>
          </a:p>
        </p:txBody>
      </p:sp>
      <p:pic>
        <p:nvPicPr>
          <p:cNvPr id="13" name="velocity comparison">
            <a:hlinkClick r:id="" action="ppaction://media"/>
            <a:extLst>
              <a:ext uri="{FF2B5EF4-FFF2-40B4-BE49-F238E27FC236}">
                <a16:creationId xmlns:a16="http://schemas.microsoft.com/office/drawing/2014/main" id="{163A04EA-9661-40B4-AB99-F879AF92B8B7}"/>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5534025" y="1366838"/>
            <a:ext cx="6480175" cy="4271962"/>
          </a:xfrm>
        </p:spPr>
      </p:pic>
      <p:sp>
        <p:nvSpPr>
          <p:cNvPr id="8" name="コンテンツ プレースホルダー 7">
            <a:extLst>
              <a:ext uri="{FF2B5EF4-FFF2-40B4-BE49-F238E27FC236}">
                <a16:creationId xmlns:a16="http://schemas.microsoft.com/office/drawing/2014/main" id="{6EABAC8D-FFF4-4BD6-AAA0-EBB893FB7CCD}"/>
              </a:ext>
            </a:extLst>
          </p:cNvPr>
          <p:cNvSpPr>
            <a:spLocks noGrp="1"/>
          </p:cNvSpPr>
          <p:nvPr>
            <p:ph idx="16"/>
          </p:nvPr>
        </p:nvSpPr>
        <p:spPr>
          <a:xfrm>
            <a:off x="374931" y="2327487"/>
            <a:ext cx="4998453" cy="1371210"/>
          </a:xfrm>
        </p:spPr>
        <p:txBody>
          <a:bodyPr/>
          <a:lstStyle/>
          <a:p>
            <a:r>
              <a:rPr lang="ja-JP" altLang="en-US" dirty="0"/>
              <a:t>・粒子の自由落下より</a:t>
            </a:r>
            <a:r>
              <a:rPr lang="en-US" altLang="ja-JP" dirty="0"/>
              <a:t>Punch</a:t>
            </a:r>
            <a:r>
              <a:rPr lang="ja-JP" altLang="en-US" dirty="0"/>
              <a:t>落下速度が速くても、粒子が</a:t>
            </a:r>
            <a:r>
              <a:rPr lang="en-US" altLang="ja-JP" dirty="0"/>
              <a:t>Punch</a:t>
            </a:r>
            <a:r>
              <a:rPr lang="ja-JP" altLang="en-US" dirty="0"/>
              <a:t>にひっつくように落下する。</a:t>
            </a:r>
            <a:endParaRPr lang="en-US" altLang="ja-JP" dirty="0"/>
          </a:p>
          <a:p>
            <a:r>
              <a:rPr lang="en-US" altLang="ja-JP" dirty="0"/>
              <a:t>=&gt; </a:t>
            </a:r>
            <a:r>
              <a:rPr lang="ja-JP" altLang="en-US" u="sng" dirty="0">
                <a:uFill>
                  <a:solidFill>
                    <a:srgbClr val="FF695E"/>
                  </a:solidFill>
                </a:uFill>
              </a:rPr>
              <a:t>落下速度が速いと初期の流入が大きい</a:t>
            </a:r>
            <a:r>
              <a:rPr lang="ja-JP" altLang="en-US" dirty="0"/>
              <a:t>。</a:t>
            </a:r>
            <a:endParaRPr lang="en-US" altLang="ja-JP" dirty="0"/>
          </a:p>
        </p:txBody>
      </p:sp>
      <p:sp>
        <p:nvSpPr>
          <p:cNvPr id="9" name="コンテンツ プレースホルダー 8">
            <a:extLst>
              <a:ext uri="{FF2B5EF4-FFF2-40B4-BE49-F238E27FC236}">
                <a16:creationId xmlns:a16="http://schemas.microsoft.com/office/drawing/2014/main" id="{1AFAA804-F54B-40BB-BEE2-84DBC30F25C5}"/>
              </a:ext>
            </a:extLst>
          </p:cNvPr>
          <p:cNvSpPr>
            <a:spLocks noGrp="1"/>
          </p:cNvSpPr>
          <p:nvPr>
            <p:ph idx="17"/>
          </p:nvPr>
        </p:nvSpPr>
        <p:spPr>
          <a:xfrm>
            <a:off x="374931" y="4093098"/>
            <a:ext cx="4908269" cy="1371210"/>
          </a:xfrm>
        </p:spPr>
        <p:txBody>
          <a:bodyPr/>
          <a:lstStyle/>
          <a:p>
            <a:r>
              <a:rPr kumimoji="1" lang="ja-JP" altLang="en-US" dirty="0"/>
              <a:t>・</a:t>
            </a:r>
            <a:r>
              <a:rPr kumimoji="1" lang="en-US" altLang="ja-JP" dirty="0"/>
              <a:t>Punch</a:t>
            </a:r>
            <a:r>
              <a:rPr kumimoji="1" lang="ja-JP" altLang="en-US" dirty="0"/>
              <a:t>の落下が速いと、粒子が中心部から流入している。</a:t>
            </a:r>
            <a:endParaRPr kumimoji="1" lang="en-US" altLang="ja-JP" dirty="0"/>
          </a:p>
          <a:p>
            <a:r>
              <a:rPr kumimoji="1" lang="en-US" altLang="ja-JP" dirty="0"/>
              <a:t>=&gt; </a:t>
            </a:r>
            <a:r>
              <a:rPr kumimoji="1" lang="ja-JP" altLang="en-US" dirty="0"/>
              <a:t>最終的にできる層の状態が異なる。</a:t>
            </a:r>
          </a:p>
        </p:txBody>
      </p:sp>
      <p:sp>
        <p:nvSpPr>
          <p:cNvPr id="10" name="コンテンツ プレースホルダー 9">
            <a:extLst>
              <a:ext uri="{FF2B5EF4-FFF2-40B4-BE49-F238E27FC236}">
                <a16:creationId xmlns:a16="http://schemas.microsoft.com/office/drawing/2014/main" id="{03EB40E1-96D8-4A30-9FA0-9B1490BB108B}"/>
              </a:ext>
            </a:extLst>
          </p:cNvPr>
          <p:cNvSpPr>
            <a:spLocks noGrp="1"/>
          </p:cNvSpPr>
          <p:nvPr>
            <p:ph idx="18"/>
          </p:nvPr>
        </p:nvSpPr>
        <p:spPr/>
        <p:txBody>
          <a:bodyPr/>
          <a:lstStyle/>
          <a:p>
            <a:r>
              <a:rPr kumimoji="1" lang="en-US" altLang="ja-JP" dirty="0"/>
              <a:t>Case-1</a:t>
            </a:r>
            <a:endParaRPr kumimoji="1" lang="ja-JP" altLang="en-US" dirty="0"/>
          </a:p>
        </p:txBody>
      </p:sp>
      <p:sp>
        <p:nvSpPr>
          <p:cNvPr id="11" name="コンテンツ プレースホルダー 10">
            <a:extLst>
              <a:ext uri="{FF2B5EF4-FFF2-40B4-BE49-F238E27FC236}">
                <a16:creationId xmlns:a16="http://schemas.microsoft.com/office/drawing/2014/main" id="{468B1A59-18B7-449D-A49D-F08CBF3DB9D8}"/>
              </a:ext>
            </a:extLst>
          </p:cNvPr>
          <p:cNvSpPr>
            <a:spLocks noGrp="1"/>
          </p:cNvSpPr>
          <p:nvPr>
            <p:ph idx="19"/>
          </p:nvPr>
        </p:nvSpPr>
        <p:spPr/>
        <p:txBody>
          <a:bodyPr/>
          <a:lstStyle/>
          <a:p>
            <a:r>
              <a:rPr kumimoji="1" lang="en-US" altLang="ja-JP" dirty="0"/>
              <a:t>Case-2</a:t>
            </a:r>
            <a:endParaRPr kumimoji="1" lang="ja-JP" altLang="en-US" dirty="0"/>
          </a:p>
        </p:txBody>
      </p:sp>
      <p:sp>
        <p:nvSpPr>
          <p:cNvPr id="12" name="コンテンツ プレースホルダー 11">
            <a:extLst>
              <a:ext uri="{FF2B5EF4-FFF2-40B4-BE49-F238E27FC236}">
                <a16:creationId xmlns:a16="http://schemas.microsoft.com/office/drawing/2014/main" id="{EBA33FF6-DDCB-4D2A-ACE0-540CA108C971}"/>
              </a:ext>
            </a:extLst>
          </p:cNvPr>
          <p:cNvSpPr>
            <a:spLocks noGrp="1"/>
          </p:cNvSpPr>
          <p:nvPr>
            <p:ph idx="20"/>
          </p:nvPr>
        </p:nvSpPr>
        <p:spPr/>
        <p:txBody>
          <a:bodyPr/>
          <a:lstStyle/>
          <a:p>
            <a:r>
              <a:rPr kumimoji="1" lang="en-US" altLang="ja-JP" dirty="0"/>
              <a:t>Case-3</a:t>
            </a:r>
            <a:endParaRPr kumimoji="1" lang="ja-JP" altLang="en-US" dirty="0"/>
          </a:p>
        </p:txBody>
      </p:sp>
    </p:spTree>
    <p:extLst>
      <p:ext uri="{BB962C8B-B14F-4D97-AF65-F5344CB8AC3E}">
        <p14:creationId xmlns:p14="http://schemas.microsoft.com/office/powerpoint/2010/main" val="36748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15166</TotalTime>
  <Words>1921</Words>
  <Application>Microsoft Office PowerPoint</Application>
  <PresentationFormat>ワイド画面</PresentationFormat>
  <Paragraphs>335</Paragraphs>
  <Slides>24</Slides>
  <Notes>0</Notes>
  <HiddenSlides>2</HiddenSlides>
  <MMClips>11</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24</vt:i4>
      </vt:variant>
    </vt:vector>
  </HeadingPairs>
  <TitlesOfParts>
    <vt:vector size="33" baseType="lpstr">
      <vt:lpstr>Malgun Gothic</vt:lpstr>
      <vt:lpstr>ＭＳ Ｐゴシック</vt:lpstr>
      <vt:lpstr>メイリオ</vt:lpstr>
      <vt:lpstr>游ゴシック</vt:lpstr>
      <vt:lpstr>Arial</vt:lpstr>
      <vt:lpstr>Cambria Math</vt:lpstr>
      <vt:lpstr>Segoe UI</vt:lpstr>
      <vt:lpstr>デザインの設定</vt:lpstr>
      <vt:lpstr>1_デザインの設定</vt:lpstr>
      <vt:lpstr>PowerPoint プレゼンテーション</vt:lpstr>
      <vt:lpstr>背景</vt:lpstr>
      <vt:lpstr>既存の研究</vt:lpstr>
      <vt:lpstr>既存の問題</vt:lpstr>
      <vt:lpstr>研究の目的</vt:lpstr>
      <vt:lpstr>条件</vt:lpstr>
      <vt:lpstr>PowerPoint プレゼンテーション</vt:lpstr>
      <vt:lpstr>概要・条件</vt:lpstr>
      <vt:lpstr>結果</vt:lpstr>
      <vt:lpstr>結果</vt:lpstr>
      <vt:lpstr>結果</vt:lpstr>
      <vt:lpstr>結果</vt:lpstr>
      <vt:lpstr>結果</vt:lpstr>
      <vt:lpstr>結果</vt:lpstr>
      <vt:lpstr>結果</vt:lpstr>
      <vt:lpstr>PowerPoint プレゼンテーション</vt:lpstr>
      <vt:lpstr>概要・条件</vt:lpstr>
      <vt:lpstr>結果</vt:lpstr>
      <vt:lpstr>結果</vt:lpstr>
      <vt:lpstr>結果</vt:lpstr>
      <vt:lpstr>結果</vt:lpstr>
      <vt:lpstr>結果</vt:lpstr>
      <vt:lpstr>結果</vt:lpstr>
      <vt:lpstr>結果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cp:lastModifiedBy>
  <cp:revision>797</cp:revision>
  <dcterms:created xsi:type="dcterms:W3CDTF">2018-11-05T05:45:49Z</dcterms:created>
  <dcterms:modified xsi:type="dcterms:W3CDTF">2018-12-17T02:29:43Z</dcterms:modified>
</cp:coreProperties>
</file>